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18" r:id="rId3"/>
    <p:sldId id="390" r:id="rId4"/>
    <p:sldId id="391" r:id="rId5"/>
    <p:sldId id="319" r:id="rId6"/>
    <p:sldId id="345" r:id="rId7"/>
    <p:sldId id="334" r:id="rId8"/>
    <p:sldId id="335" r:id="rId9"/>
    <p:sldId id="329" r:id="rId10"/>
    <p:sldId id="333" r:id="rId11"/>
    <p:sldId id="332" r:id="rId12"/>
    <p:sldId id="331" r:id="rId13"/>
    <p:sldId id="339" r:id="rId14"/>
    <p:sldId id="340" r:id="rId15"/>
    <p:sldId id="338" r:id="rId16"/>
    <p:sldId id="337" r:id="rId17"/>
    <p:sldId id="344" r:id="rId18"/>
    <p:sldId id="350" r:id="rId19"/>
    <p:sldId id="403" r:id="rId20"/>
    <p:sldId id="404" r:id="rId21"/>
    <p:sldId id="447" r:id="rId22"/>
    <p:sldId id="430" r:id="rId23"/>
    <p:sldId id="435" r:id="rId24"/>
    <p:sldId id="436" r:id="rId25"/>
    <p:sldId id="445" r:id="rId26"/>
    <p:sldId id="405" r:id="rId27"/>
    <p:sldId id="468" r:id="rId28"/>
    <p:sldId id="439" r:id="rId29"/>
    <p:sldId id="438" r:id="rId30"/>
    <p:sldId id="440" r:id="rId31"/>
    <p:sldId id="431" r:id="rId32"/>
    <p:sldId id="406" r:id="rId33"/>
    <p:sldId id="410" r:id="rId34"/>
    <p:sldId id="411" r:id="rId35"/>
    <p:sldId id="412" r:id="rId36"/>
    <p:sldId id="413" r:id="rId37"/>
    <p:sldId id="471" r:id="rId38"/>
    <p:sldId id="414" r:id="rId39"/>
    <p:sldId id="442" r:id="rId40"/>
    <p:sldId id="453" r:id="rId41"/>
    <p:sldId id="407" r:id="rId42"/>
    <p:sldId id="415" r:id="rId43"/>
    <p:sldId id="416" r:id="rId44"/>
    <p:sldId id="444" r:id="rId45"/>
    <p:sldId id="418" r:id="rId46"/>
    <p:sldId id="419" r:id="rId47"/>
    <p:sldId id="454" r:id="rId48"/>
    <p:sldId id="425" r:id="rId49"/>
    <p:sldId id="470" r:id="rId50"/>
    <p:sldId id="426" r:id="rId51"/>
    <p:sldId id="427" r:id="rId52"/>
    <p:sldId id="428" r:id="rId53"/>
    <p:sldId id="448" r:id="rId54"/>
    <p:sldId id="469" r:id="rId55"/>
    <p:sldId id="449" r:id="rId56"/>
    <p:sldId id="450" r:id="rId57"/>
    <p:sldId id="451" r:id="rId58"/>
    <p:sldId id="452" r:id="rId59"/>
    <p:sldId id="429" r:id="rId60"/>
    <p:sldId id="457" r:id="rId61"/>
    <p:sldId id="455" r:id="rId62"/>
    <p:sldId id="456" r:id="rId63"/>
    <p:sldId id="458" r:id="rId64"/>
    <p:sldId id="459" r:id="rId65"/>
    <p:sldId id="460" r:id="rId66"/>
    <p:sldId id="408" r:id="rId67"/>
    <p:sldId id="420" r:id="rId68"/>
    <p:sldId id="461" r:id="rId69"/>
    <p:sldId id="422" r:id="rId70"/>
    <p:sldId id="423" r:id="rId71"/>
    <p:sldId id="466" r:id="rId72"/>
    <p:sldId id="467" r:id="rId73"/>
    <p:sldId id="432" r:id="rId74"/>
    <p:sldId id="463" r:id="rId75"/>
    <p:sldId id="433" r:id="rId76"/>
    <p:sldId id="441" r:id="rId77"/>
    <p:sldId id="434" r:id="rId78"/>
    <p:sldId id="409" r:id="rId79"/>
    <p:sldId id="465" r:id="rId80"/>
    <p:sldId id="424" r:id="rId81"/>
    <p:sldId id="301" r:id="rId82"/>
    <p:sldId id="464" r:id="rId8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2" autoAdjust="0"/>
  </p:normalViewPr>
  <p:slideViewPr>
    <p:cSldViewPr>
      <p:cViewPr>
        <p:scale>
          <a:sx n="75" d="100"/>
          <a:sy n="75" d="100"/>
        </p:scale>
        <p:origin x="-124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08.05.2014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ks@neksymm.com" TargetMode="Externa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         </a:t>
            </a: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İNŞAAT İŞLETMELERİNDE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                       VERGİ İNCELEMELERİ</a:t>
            </a:r>
            <a:r>
              <a:rPr lang="tr-T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   </a:t>
            </a:r>
          </a:p>
          <a:p>
            <a:pPr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                                 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tr-TR" b="1" dirty="0" smtClean="0"/>
              <a:t>NUR EKESAN</a:t>
            </a:r>
          </a:p>
          <a:p>
            <a:pPr>
              <a:buNone/>
            </a:pPr>
            <a:r>
              <a:rPr lang="tr-TR" dirty="0" smtClean="0"/>
              <a:t>                            Yeminli Mali Müşavir, NEKS YMM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İNCELENECEK MÜKELLEFİN HAKLARI: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1)KİMLİK İBRAZI ,ARAMA KARARI İBRAZI: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MÜKELLEFİN İŞYERİNDEKİ İNCELEMELERDE İNCELEME ELEMANININ KİMLİĞİNİ İSTEME, (VUK 136)ARAMALI İNCELEMELERDE SULH YARGICININ KARARINI GÖRME HAKKI VARDIR.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2)KONU KAPSAM: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İNCELEME ELEMANINDAN ,İNCELEMENİN KONUSU VE KAPSAMI HAKKINDA BİLGİ ALMA HAKKI (140/1)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3)İNCELEMEYE BAŞLAMA TUTANAĞI 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KONU, KAPSAMIN ,TARİHİN BELİRLENDİĞİ,4 ÖRNEK 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BİR VD,BİR MÜKLF,BİR BŞKNLIK (140/2)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4)İNCELEME YERİ 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PRENSİP OLARAK MÜKELLEFİN İŞYERİNDE (139/2)YAPILIR.İŞYERİ MÜSAİT OLMAZ VEYA İMKANSIZ OLURSA DAİREDE YAPILIR. (İŞYERİ FAAL. ENGELLENMEMESİNİ İSTEME HAKKI) (140/3)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5)DEFTER BELGE İBRAZ SÜRESİ VE EK SÜRE İSTEME: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YASAL SÜRE 15 GÜNDÜR.AMA ZOR DURUMLARDA EK SÜRE İSTENEBİLİR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57400"/>
            <a:ext cx="9144000" cy="54006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6)MÜŞAVİR ,AVUKAT,TEMSİLCİ BULUNDURMA HAKKI 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HESAPLARLA İLGİLİ SMM VEYA YMM  VE AVUKAT VE TEMSİLCİ BULUNDURABİLİR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7)DEFTER VE BELGELERİ İNCELEME SIRASINDA MÜFETTİŞİN GÖZETİMİNDE KULLANABİLME HAKKI (140/9)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8) BİLGİ ALMA HAKKI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8)İNCELEMENİN SÜRESİNDE BİTİRİLMESİNİ İSTEME HAKKI: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TAM İNCELEMELER BİR YIL,SINIRLI İNCELEMELER ALTI AYDA BİTİRİLİR.BİTMEZSE İDAREDEN İZİNLE ALTI AY UZAR AMA BU DURUM DA MÜKELLEFE YAZILI BİLDİRİLİR. (140/6</a:t>
            </a:r>
            <a:r>
              <a:rPr lang="tr-TR" dirty="0" smtClean="0"/>
              <a:t>)  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9)TUTANAK: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KENDİ AÇIKLAMA VE YORUMLARINI YAZDIRMA(141,BİR ÖRNEĞİNİ ALMA</a:t>
            </a:r>
            <a:r>
              <a:rPr lang="tr-TR" dirty="0" smtClean="0"/>
              <a:t>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10)İHTİYATİ HACİZE İTİRAZ (7 GÜN)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11)RAPORUN MEVZUATA UYGUNLUĞU: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İNCELEME ELEMANI;KANUN ,KARARNAME ,TÜZÜK,YÖNETMELİK,GENEL </a:t>
            </a:r>
            <a:r>
              <a:rPr lang="tr-TR" dirty="0" smtClean="0">
                <a:solidFill>
                  <a:srgbClr val="FFC000"/>
                </a:solidFill>
              </a:rPr>
              <a:t>TEBLİĞ,SİRKÜLER VE </a:t>
            </a:r>
            <a:r>
              <a:rPr lang="tr-TR" dirty="0" smtClean="0">
                <a:solidFill>
                  <a:schemeClr val="tx2"/>
                </a:solidFill>
              </a:rPr>
              <a:t>AYKIRI RAPOR YAZAMAZ. (140/5) 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MUKTEZALARA İSE 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AYKIRI TENKİTLER RAPORDA YAZILIR AMA BUNLAR EĞER GİB TARAFINDAN VERİLEN ÖZELGELER VEYA BUNLARA PARALEL GÖRÜŞLER İSE RAPOR OKUMA KOMİSYONU</a:t>
            </a:r>
            <a:r>
              <a:rPr lang="tr-TR" dirty="0" smtClean="0"/>
              <a:t> ,</a:t>
            </a:r>
            <a:r>
              <a:rPr lang="tr-TR" dirty="0" smtClean="0">
                <a:solidFill>
                  <a:srgbClr val="FF0000"/>
                </a:solidFill>
              </a:rPr>
              <a:t>MUKTEZAYA UYGUNLUK KISTASINI </a:t>
            </a:r>
            <a:r>
              <a:rPr lang="tr-TR" dirty="0" smtClean="0">
                <a:solidFill>
                  <a:schemeClr val="tx2"/>
                </a:solidFill>
              </a:rPr>
              <a:t>UYGULAYACAKTIR</a:t>
            </a:r>
            <a:r>
              <a:rPr lang="tr-TR" dirty="0" smtClean="0"/>
              <a:t>.</a:t>
            </a:r>
            <a:r>
              <a:rPr lang="tr-TR" dirty="0" smtClean="0">
                <a:solidFill>
                  <a:srgbClr val="FFC000"/>
                </a:solidFill>
              </a:rPr>
              <a:t>  (425 VUK TEBL ,63 NO SİRK)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32859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12)RAPOR DEĞERLENDİRME KOMİSYONUYLA GÖRÜŞME HAKKI:</a:t>
            </a:r>
          </a:p>
          <a:p>
            <a:r>
              <a:rPr lang="tr-TR" dirty="0" smtClean="0"/>
              <a:t>MÜKELLEFİN TALEBİ HALİNDE VEYA KOMİSYON GEREKLİ GÖRÜR İSE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13)MUHBİRİN ADINI İSTEME HAKKI:</a:t>
            </a:r>
          </a:p>
          <a:p>
            <a:r>
              <a:rPr lang="tr-TR" dirty="0" smtClean="0"/>
              <a:t>İHBAR HAKSIZ ÇIKARSA (142)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14)UZLAŞMA ,DAVA AÇMA HAKLARI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İNCELENEN MÜKELLEFİN YÜKÜMLÜLÜKLERİ:</a:t>
            </a:r>
          </a:p>
          <a:p>
            <a:pPr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1)İNCELEMENİN YAPILACAĞI YER</a:t>
            </a:r>
            <a:r>
              <a:rPr lang="tr-TR" dirty="0" smtClean="0">
                <a:solidFill>
                  <a:srgbClr val="FF0000"/>
                </a:solidFill>
                <a:sym typeface="Wingdings" pitchFamily="2" charset="2"/>
              </a:rPr>
              <a:t> (257)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sym typeface="Wingdings" pitchFamily="2" charset="2"/>
              </a:rPr>
              <a:t>İŞYERİNDE ÇALIŞMA YERİ GÖSTERME,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sym typeface="Wingdings" pitchFamily="2" charset="2"/>
              </a:rPr>
              <a:t>RESMİ SAATLERDE ÇALIŞMANIN SAĞLANMASI,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sym typeface="Wingdings" pitchFamily="2" charset="2"/>
              </a:rPr>
              <a:t>İŞYERİNİ GEZDİRİP,İSTENİLEN YERLERİ GÖSTERME</a:t>
            </a:r>
          </a:p>
          <a:p>
            <a:pPr>
              <a:buNone/>
            </a:pPr>
            <a:endParaRPr lang="tr-TR" dirty="0" smtClean="0">
              <a:solidFill>
                <a:srgbClr val="92D050"/>
              </a:solidFill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sym typeface="Wingdings" pitchFamily="2" charset="2"/>
              </a:rPr>
              <a:t>2)DEFTER BELGE İBRAZI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3)İNCELEME  SÜRECİYLE İLGİLİ SORUMLULUKLAR</a:t>
            </a:r>
            <a:r>
              <a:rPr lang="tr-TR" dirty="0" smtClean="0">
                <a:solidFill>
                  <a:srgbClr val="00B050"/>
                </a:solidFill>
              </a:rPr>
              <a:t>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HER TÜRLÜ BİLGİ VE İZAHATI VERMEK (257),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134 E GÖRE FİİLİ ENVANTER YAPILACAK İSE GEREKLİ ARAÇ ,GEREÇ,PERSONEL TAHSİSİ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148 E GÖRE İSTENİLEN BİLGİLER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127/C YE GÖRE YOKLAMAYA  YETKİLİ MEMURLAR DA  YASAL DEFTER BELGE DIŞINDA BAŞKA DELİLLER GÖRÜRSE EL KOYABİLİR.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TUTANAK İMZASINDAN İMTİNA HALLERİNDE DEFTERLER DAİREDE ALIKONUR(141/2)</a:t>
            </a:r>
          </a:p>
          <a:p>
            <a:endParaRPr lang="tr-TR" dirty="0" smtClean="0"/>
          </a:p>
          <a:p>
            <a:endParaRPr lang="tr-TR" dirty="0">
              <a:solidFill>
                <a:srgbClr val="00B05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VERGİ İNCELEMELERİNE İLİŞKİN NOTLAR: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1)</a:t>
            </a:r>
            <a:r>
              <a:rPr lang="tr-TR" sz="2800" dirty="0" smtClean="0"/>
              <a:t>  </a:t>
            </a:r>
            <a:r>
              <a:rPr lang="tr-TR" sz="2800" dirty="0" smtClean="0">
                <a:solidFill>
                  <a:schemeClr val="tx2"/>
                </a:solidFill>
              </a:rPr>
              <a:t>YENİ YAPILANMAYLA BİRLİKTE KURUMSAL HAFIZA DEĞİŞECEK VE YENİ BİR EKOL OLUŞACAKTIR.   YETERLİ SAYIDA YETİŞMİŞ MÜFETTİŞ KADROSUNA  ULAŞILMASI ZAMAN ALACAKTIR.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2)</a:t>
            </a:r>
            <a:r>
              <a:rPr lang="tr-TR" sz="2800" dirty="0" smtClean="0">
                <a:solidFill>
                  <a:schemeClr val="tx2"/>
                </a:solidFill>
              </a:rPr>
              <a:t>BU YENİ YAPILANMADA ORTA VE KÜÇÜK İŞLETMELER DAHA SIK VE DAHA KISA İNCELEME VE YOKLAMALARA TABİ OLACAK,BÜYÜK MÜKELLEFLER İSE  DAHA KAPSAMLI İNCELEMELERE KONU OLACAKTIR.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3)</a:t>
            </a:r>
            <a:r>
              <a:rPr lang="tr-TR" sz="2800" dirty="0" smtClean="0">
                <a:solidFill>
                  <a:schemeClr val="tx2"/>
                </a:solidFill>
              </a:rPr>
              <a:t>İNCELEME ELEMANININ  KİŞİSEL YORUM VE TARZI YERİNE STANDART VE OBJEKTİF METODLAR UYGULANACAKTIR.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4</a:t>
            </a:r>
            <a:r>
              <a:rPr lang="tr-TR" sz="2800" dirty="0" smtClean="0">
                <a:solidFill>
                  <a:schemeClr val="tx2"/>
                </a:solidFill>
              </a:rPr>
              <a:t>)İNCELEMELERDE BİLGİSAYAR VE OTOMASYONUN ÖNEMİ ARTACAKTIR.</a:t>
            </a:r>
          </a:p>
          <a:p>
            <a:pPr>
              <a:buNone/>
            </a:pPr>
            <a:endParaRPr lang="tr-TR" sz="2800" dirty="0" smtClean="0"/>
          </a:p>
          <a:p>
            <a:endParaRPr lang="tr-TR" sz="2800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İNŞAAT ŞİRKETLERİNİN İNCELENMESİNDE ELEŞTİRİ KONUSU OLACAK HATALAR: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ı)</a:t>
            </a:r>
            <a:r>
              <a:rPr lang="tr-TR" dirty="0" smtClean="0">
                <a:solidFill>
                  <a:schemeClr val="tx2"/>
                </a:solidFill>
              </a:rPr>
              <a:t>HASILATLA İLGİLİ HATALAR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II</a:t>
            </a:r>
            <a:r>
              <a:rPr lang="tr-TR" dirty="0" smtClean="0">
                <a:solidFill>
                  <a:schemeClr val="tx2"/>
                </a:solidFill>
              </a:rPr>
              <a:t>)MALİYETLE İLGİLİ HATALAR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III)</a:t>
            </a:r>
            <a:r>
              <a:rPr lang="tr-TR" dirty="0" smtClean="0">
                <a:solidFill>
                  <a:schemeClr val="tx2"/>
                </a:solidFill>
              </a:rPr>
              <a:t>İSTİSNA UYGULAMALARIYLA İLGİLİ HATALAR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IV)</a:t>
            </a:r>
            <a:r>
              <a:rPr lang="tr-TR" dirty="0" smtClean="0">
                <a:solidFill>
                  <a:schemeClr val="tx2"/>
                </a:solidFill>
              </a:rPr>
              <a:t>ÖZELLİKLİ İNŞAAT MODELLERİNDE HATALAR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V)</a:t>
            </a:r>
            <a:r>
              <a:rPr lang="tr-TR" dirty="0" smtClean="0">
                <a:solidFill>
                  <a:schemeClr val="tx2"/>
                </a:solidFill>
              </a:rPr>
              <a:t>KDV İLE İLGİLİ HATALAR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VI</a:t>
            </a:r>
            <a:r>
              <a:rPr lang="tr-TR" dirty="0" smtClean="0"/>
              <a:t>) </a:t>
            </a:r>
            <a:r>
              <a:rPr lang="tr-TR" dirty="0" smtClean="0">
                <a:solidFill>
                  <a:schemeClr val="tx2"/>
                </a:solidFill>
              </a:rPr>
              <a:t>DV İLE İLGİLİ HATALAR</a:t>
            </a:r>
            <a:endParaRPr lang="tr-TR" dirty="0">
              <a:solidFill>
                <a:schemeClr val="tx2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251520" y="1340768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VEGİ İNCELEME BİRİMLERİNDE YENİ YAPILANMA</a:t>
            </a:r>
          </a:p>
          <a:p>
            <a:pPr>
              <a:buFont typeface="Arial" charset="0"/>
              <a:buNone/>
            </a:pPr>
            <a:endParaRPr lang="tr-TR" sz="2400" dirty="0" smtClean="0">
              <a:solidFill>
                <a:srgbClr val="FF0000"/>
              </a:solidFill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10.07.2011 tarihinden itibaren, (646 </a:t>
            </a:r>
            <a:r>
              <a:rPr lang="tr-TR" sz="2400" dirty="0" err="1" smtClean="0">
                <a:solidFill>
                  <a:srgbClr val="000066"/>
                </a:solidFill>
                <a:cs typeface="Arial" charset="0"/>
              </a:rPr>
              <a:t>sayılıKHK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) bütün birimler doğrudan Bakana bağlı olarak ,</a:t>
            </a:r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tek çatı 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altında, (Vergi Denetim Kurulu) toplandı.</a:t>
            </a:r>
          </a:p>
          <a:p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29 ilde </a:t>
            </a:r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40 Başkanlık 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halinde örgütlendi.</a:t>
            </a:r>
          </a:p>
          <a:p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Büyük ölçekli 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mükellefler (ciro 21.500.000 aktif 20.000.000 veya öz sermaye 8.000.000 esaslar ile bankalar ve finansman, sigorta şirketleri, SPK’ </a:t>
            </a:r>
            <a:r>
              <a:rPr lang="tr-TR" sz="2400" dirty="0" err="1" smtClean="0">
                <a:solidFill>
                  <a:srgbClr val="000066"/>
                </a:solidFill>
                <a:cs typeface="Arial" charset="0"/>
              </a:rPr>
              <a:t>na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 tabi şirketler)</a:t>
            </a:r>
          </a:p>
          <a:p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Organize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 Vergi Kaçakçılığı</a:t>
            </a:r>
          </a:p>
          <a:p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Örtülü Sermaye, </a:t>
            </a:r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Transfer Fiyatlaması </a:t>
            </a:r>
            <a:r>
              <a:rPr lang="tr-TR" sz="2400" dirty="0" smtClean="0">
                <a:solidFill>
                  <a:srgbClr val="92D050"/>
                </a:solidFill>
                <a:cs typeface="Arial" charset="0"/>
              </a:rPr>
              <a:t>(FİRMALARA YAZILAR GİTMEYE,RAPORLAR İSTENİLMEYE  BAŞLANDI)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, Yurtdışı kazanç</a:t>
            </a:r>
          </a:p>
          <a:p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Küçük Orta 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Ölçekli Mükellefler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444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sz="3600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 HASILAT TESPİTİYLE  İLGİLİ HATALAR</a:t>
            </a:r>
            <a:endParaRPr lang="tr-TR" sz="3600" dirty="0">
              <a:solidFill>
                <a:srgbClr val="FF0000"/>
              </a:solidFill>
              <a:latin typeface="Arial Black" panose="020B0A04020102020204" pitchFamily="34" charset="0"/>
              <a:cs typeface="Aharoni" pitchFamily="2" charset="-79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HASILAT VEYA MALİYETİN DOĞRU TESPİT EDİLEMEDİĞİ </a:t>
            </a:r>
            <a:r>
              <a:rPr lang="tr-TR" dirty="0" smtClean="0"/>
              <a:t>DURUMLARDA İNCELEME ELEMANI </a:t>
            </a:r>
            <a:r>
              <a:rPr lang="tr-TR" dirty="0" smtClean="0">
                <a:solidFill>
                  <a:schemeClr val="tx2"/>
                </a:solidFill>
              </a:rPr>
              <a:t>RESEN TAKDİR YETKİSİNİ KULLANIR :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   GEÇMİŞ YARGI KARARLARINDA SAFİ KARIN ;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 YILLARA YAYGIN İŞLERDE                       %20 Sİ,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  MALİYETİN                                                %25 İ,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   SATIŞIN                                                     %20 Sİ;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KABUL EDİLEN  GÖRÜŞLER  VAR.</a:t>
            </a:r>
            <a:endParaRPr lang="tr-TR" dirty="0">
              <a:solidFill>
                <a:schemeClr val="tx2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tr-TR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1)DÖVİZLİ </a:t>
            </a:r>
            <a:r>
              <a:rPr lang="tr-T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AVANSLAR DEĞERLENİR Mİ?</a:t>
            </a:r>
            <a:br>
              <a:rPr lang="tr-TR" sz="32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tr-TR" sz="3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758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Vergi Usul Kanunu 280 maddesi dövizli alacak ve borçların değerlenmesi gerektiği yazılı ,AMA AVANSLARIN ALACAK – BORÇ OLDUĞU tartışmalı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Kanunda açık hüküm yok ama,Tebliğ ve muktezalara göre değerlenmesi gerekir(KVK 1 </a:t>
            </a:r>
            <a:r>
              <a:rPr lang="tr-TR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nolu</a:t>
            </a:r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Tebliğ ;örtülü sermaye açısından avanslar = borç ve alacaktır.Muktezalarda  da dövizli borç ve alacakların değerlenmesi gerektiği yazılıdır.Yargı ise ağırlıklı olarak ‘’ sipariş gerçekleştiği sürece ,bunun borç olamayacağı’’ görüşündedir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charset="0"/>
              </a:rPr>
              <a:t>İNŞAAT TAMAMLANMADAN TESLİM</a:t>
            </a:r>
          </a:p>
        </p:txBody>
      </p:sp>
      <p:sp>
        <p:nvSpPr>
          <p:cNvPr id="74755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KV açısından vergiyi doğuran olay ,gelir AÇISINDAN  tahakkuk, </a:t>
            </a:r>
          </a:p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KDV açısından teslimdir </a:t>
            </a:r>
          </a:p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SATIŞ VAADİ SÖZL.:karşılıklı </a:t>
            </a:r>
            <a:r>
              <a:rPr lang="tr-TR" sz="2000" dirty="0" err="1" smtClean="0">
                <a:solidFill>
                  <a:schemeClr val="tx2"/>
                </a:solidFill>
                <a:cs typeface="Arial" charset="0"/>
              </a:rPr>
              <a:t>vaad</a:t>
            </a:r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,taahhüt var,satış ve teslim yok,</a:t>
            </a:r>
          </a:p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SATIŞ SÖZLEŞMESİ: Edimler tanımlanıyor,henüz  vergiyi doğuran olay yok</a:t>
            </a:r>
          </a:p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 İNŞAAT SÜRERKEN KAT İRTİFAKLI TAPU DEVRİ:Satış sözleşmesindeki edim henüz gerçekleşmemiştir ,VERGİ YOK</a:t>
            </a:r>
          </a:p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İnşaat sürerken </a:t>
            </a:r>
            <a:r>
              <a:rPr lang="tr-TR" sz="2000" dirty="0" err="1" smtClean="0">
                <a:solidFill>
                  <a:schemeClr val="tx2"/>
                </a:solidFill>
                <a:cs typeface="Arial" charset="0"/>
              </a:rPr>
              <a:t>müteahhitin</a:t>
            </a:r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 , arsa sahibi adına vekaleten kat irtifaklı tapu vermesi vergiyi doğuran olay değildir (Kayseri 6.9.2013)</a:t>
            </a:r>
          </a:p>
          <a:p>
            <a:endParaRPr lang="tr-TR" sz="2000" dirty="0" smtClean="0">
              <a:solidFill>
                <a:schemeClr val="tx2"/>
              </a:solidFill>
              <a:cs typeface="Arial" charset="0"/>
            </a:endParaRPr>
          </a:p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İNŞAAT SÜRERKEN KAT MÜLKİYETLİ TAPU  (</a:t>
            </a:r>
            <a:r>
              <a:rPr lang="tr-TR" sz="2000" dirty="0" smtClean="0">
                <a:solidFill>
                  <a:srgbClr val="FF0000"/>
                </a:solidFill>
                <a:cs typeface="Arial" charset="0"/>
              </a:rPr>
              <a:t>iskan alınmış cins tashihi yapılmış</a:t>
            </a:r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)DEVRİ:13/4/2011 </a:t>
            </a:r>
          </a:p>
          <a:p>
            <a:r>
              <a:rPr lang="tr-TR" sz="2000" dirty="0" smtClean="0">
                <a:solidFill>
                  <a:schemeClr val="tx2"/>
                </a:solidFill>
                <a:cs typeface="Arial" charset="0"/>
              </a:rPr>
              <a:t>TARİHLİ ANKARA ÖZELGESİ ‘’ TESLİMDİR’’ YORUMU VAR. TARTIŞMALI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Arial Black" panose="020B0A04020102020204" pitchFamily="34" charset="0"/>
                <a:cs typeface="Arial" charset="0"/>
              </a:rPr>
              <a:t>İNŞAAT TAMAMLANMADAN TESLİM</a:t>
            </a:r>
            <a:endParaRPr lang="tr-TR" sz="3200" dirty="0" smtClean="0">
              <a:latin typeface="Arial" charset="0"/>
              <a:cs typeface="Arial" charset="0"/>
            </a:endParaRPr>
          </a:p>
        </p:txBody>
      </p:sp>
      <p:sp>
        <p:nvSpPr>
          <p:cNvPr id="75779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>
              <a:latin typeface="Arial" charset="0"/>
              <a:cs typeface="Arial" charset="0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KV AÇISINDAN İKTİSADİ TASARRUF HAKKININ DEVRİ KABUL EDİLMELİDİR.BU DA SATIŞ SÖZLEŞMESİNDE YAZILI ŞARTLARDA TAPU SİCİLİNE KAYITİLE GERÇEKLEŞTİĞİ KABUL EDİLİR.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KDV AÇISINDAN ‘’TESLİM’’ FİİLİ ,EKONOMİK TASARRUF HAKKI DEVRİNDEN ÖNCEYSE;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(BU DURUM ,FİİLİ KULLANIM,FATURA (10/B),AİDAT ,SU,GAZ,TEL,İKAMETGAH,TESLİM TUTANAĞI ,KAT MÜLKİYETİ,İSKAN GİBİ  DELİLLERLE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HANGİSİ ÖNCEYSE</a:t>
            </a:r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TESPİT EDİLEBİLİR)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KDV ÖNCEDEN TAHAKKUK ETTİRİLMELİDİR.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ALICI İFADELERİNE DAYANILARAK HASILAT TESPİTİ: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KREDİ KULLANAN ALICILARDA VE KURUMSAL İŞLETMELERDE ÇOK GÖRÜLMEZ.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AMA ALICILARIN İHBARİ VE AKSİNE  İFADESİ HALİNDE;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ARADA  ÇEKİŞME OLUP OLMADIĞINA ,CEPHE ,KAT TERCİH UNSURLARINA BAKILMALI,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YARGININ  ORANSAL OLARAK (27/214;1/7;3/12:6/10,10/24) ORANLARINDA İFADENİN TAMAMINA TEŞMİL EDİLEMEZ GÖRÜŞÜ VAR. 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444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sz="3600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II) MALİYET TESPİTİYLE  İLGİLİ                    HATALAR</a:t>
            </a:r>
            <a:endParaRPr lang="tr-TR" sz="3600" dirty="0">
              <a:solidFill>
                <a:srgbClr val="FF0000"/>
              </a:solidFill>
              <a:latin typeface="Arial Black" panose="020B0A04020102020204" pitchFamily="34" charset="0"/>
              <a:cs typeface="Aharoni" pitchFamily="2" charset="-79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rial" charset="0"/>
                <a:cs typeface="Arial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MALZEME ALIŞLARINDA NELERE DİKKAT EDELİM?</a:t>
            </a:r>
          </a:p>
        </p:txBody>
      </p:sp>
      <p:sp>
        <p:nvSpPr>
          <p:cNvPr id="7782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ALIŞ –VERİŞİN BEDELİ MUTLAKA BANKADAN ÖDENMELİ,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YOĞUN ALIŞ YAPILAN SATICILAR NEZDİNDE GÜNÜNDE ÇAPRAZ İNCELEME,MALİYE KOD LİSTESİNDEN SORGULAMA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SATICININ ALTINDA İMALATÇI OLMASI GÜVEN VERİR,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ALINAN MALZEMENİN İMALATTA KULLANILABİLİR OLMASI,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SATICIYA BU  CİNS VE MİKTAR MALIN GİRİŞİ,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NAKLİYE İRSALİYE VE FATURASI,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İÇ DENETİME DİRENÇ GÖSTEREN FİRMALARLA İLŞKİYİ DURDURMA,</a:t>
            </a:r>
          </a:p>
          <a:p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>
                <a:solidFill>
                  <a:srgbClr val="FF0000"/>
                </a:solidFill>
                <a:latin typeface="Arial" charset="0"/>
                <a:cs typeface="Arial" charset="0"/>
              </a:rPr>
              <a:t>MALİYET TESPİTİ VE DAĞITIMI</a:t>
            </a:r>
          </a:p>
        </p:txBody>
      </p:sp>
      <p:sp>
        <p:nvSpPr>
          <p:cNvPr id="7987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İKTİSADİ İŞLETMELERE DAHİL GM LER MALİYET BEDELİYLE DEĞERLENİR(269)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İNŞA EDİLEN BİNALARDA İNŞA VE İMAL GİDERLERİ ,MALİYET BEDELİ YERİNE GEÇER (VUK 270-271)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MEVCUT BİR BİNAYI ALARAK YIKILMASINDAN VE TESVİYESİNDEN DOĞAN GİDERLER DE ARSA MALİYETİNE EKLENİR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  <a:latin typeface="Arial" charset="0"/>
                <a:cs typeface="Arial" charset="0"/>
              </a:rPr>
              <a:t>MALİYET DAĞITIMININ ÖNEMİ</a:t>
            </a:r>
          </a:p>
        </p:txBody>
      </p:sp>
      <p:sp>
        <p:nvSpPr>
          <p:cNvPr id="7885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VERGİ MATRAHININ  TESPİTİ AÇISINDAN ; MALİYETİN DOĞRU DAĞITILMAMASI ;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İMAL EDİLEN BAĞIMSIZ BİRİMLERİN BİR KISMININ STOKTA KALMASI,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DÜŞÜK  KDV ORANINA TABİ BÖLÜMLERİN MALİYETİNE FAZLA PAY VERİLMESİ,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İNŞAATIN BİR KISMININ SABİT KIYMET OLARAK AKTİFTE KALMASI,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İLİŞKİLİ KİŞİLERE SATILAN BİRİMLERİN MALİYETİNİN EKSİK TESPİT EDİLMESİ  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GİBİ DURUMLARDA SIKINTI YARATIR.</a:t>
            </a:r>
          </a:p>
          <a:p>
            <a:endParaRPr lang="tr-TR" dirty="0" smtClean="0">
              <a:latin typeface="Arial" charset="0"/>
              <a:cs typeface="Arial" charset="0"/>
            </a:endParaRPr>
          </a:p>
          <a:p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VERGİ  İNCELEMESİNE YETKİLİ OLANLAR: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ESAS OLARAK VDK DA GÖREV YAPAN VERGİ MÜFETTİŞLER VE YARDIMCILARIDIR.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AMA  TEŞKİLATTA MÜDÜR OLARAK GÖREV YAPANLAR,VERGİ DAİRESİ MÜDÜRLERİ İLİN EN BÜYÜK MAL MEMURU DA YETKİLİ.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ŞU ANDA   GRUP ,GRUP UYGULAMA ,VERGİ DAİRESİ  MÜDÜRLÜKLERİNE BAĞLI GELİR UZMANLARI  (YOKLAMA YETKİLERİ VAR) DA YAYGIN VE YOĞUN DENETİMLERDE GÖREV YAPMAKTADIRLAR.</a:t>
            </a:r>
            <a:endParaRPr lang="tr-TR" sz="2800" dirty="0">
              <a:solidFill>
                <a:schemeClr val="tx2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>
              <a:latin typeface="Arial" charset="0"/>
              <a:cs typeface="Arial" charset="0"/>
            </a:endParaRPr>
          </a:p>
        </p:txBody>
      </p:sp>
      <p:sp>
        <p:nvSpPr>
          <p:cNvPr id="80899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DOĞRUDAN GİDERLER:</a:t>
            </a:r>
          </a:p>
          <a:p>
            <a:r>
              <a:rPr lang="tr-TR" sz="2400" dirty="0" smtClean="0">
                <a:latin typeface="Arial" charset="0"/>
                <a:cs typeface="Arial" charset="0"/>
              </a:rPr>
              <a:t>ARSA MALİYETİ+İNŞAAT MALZEMESİ+İŞÇİLİK+VERGİ ,RESİM HARÇ+FİNANSMAN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DOLAYLI GİDERLER</a:t>
            </a:r>
            <a:endParaRPr lang="tr-TR" sz="2400" dirty="0" smtClean="0">
              <a:latin typeface="Arial" charset="0"/>
              <a:cs typeface="Arial" charset="0"/>
            </a:endParaRPr>
          </a:p>
          <a:p>
            <a:r>
              <a:rPr lang="tr-TR" sz="2400" dirty="0" smtClean="0">
                <a:latin typeface="Arial" charset="0"/>
                <a:cs typeface="Arial" charset="0"/>
              </a:rPr>
              <a:t>ORTAK GENEL GİDERLER (HERBİR İŞE YAPLIAN HARCAMA ORANINDA)</a:t>
            </a:r>
          </a:p>
          <a:p>
            <a:r>
              <a:rPr lang="tr-TR" sz="2400" dirty="0" smtClean="0">
                <a:latin typeface="Arial" charset="0"/>
                <a:cs typeface="Arial" charset="0"/>
              </a:rPr>
              <a:t>AMORTİSMANLAR (HERBİR İŞTE KULLANILAN GÜN SAYISINA GÖRE)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DOĞRUDAN GİDERLERİN DAĞITIMINDA ;FİİLİ  MALİYETE ULAŞMAYA ÇALIŞILMALIDIR.</a:t>
            </a:r>
          </a:p>
          <a:p>
            <a:r>
              <a:rPr lang="tr-TR" sz="2400" dirty="0" smtClean="0">
                <a:latin typeface="Arial" charset="0"/>
                <a:cs typeface="Arial" charset="0"/>
              </a:rPr>
              <a:t>ARSA SAHİBİ ADINA ÖDENEN HARÇ,RUHSAT,PROJE TASDİK,YAPI DENETİM  GİDERLERİNİ MÜTEAHHİT GİDER YAZAMAZ.ARSA SAHİB FATURA KESER İSE YAZABİLİR.</a:t>
            </a:r>
          </a:p>
          <a:p>
            <a:endParaRPr lang="tr-TR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tr-TR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2)Mal alımı ve aktif alımı ile ilgili finansman giderleri:</a:t>
            </a:r>
          </a:p>
        </p:txBody>
      </p:sp>
      <p:sp>
        <p:nvSpPr>
          <p:cNvPr id="6861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EMTİA ALIMINDA;AKTİFE GİRİNCEYE KADAR ,TAHAKKUK EDEN KUR FARKI VE FAİZLER MALİYETE ;DAHA SONRAKİLER DOĞRUDANGİDERE ATILIR (VUK TEB 238) 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DANIŞTAY DAVA DAİRELERİ 1988’’ İMALATLA İLGİLİ FİNANSMAN GİDERİ DOĞDUĞU DÖNEMDE ZARAR YAZILIR’’</a:t>
            </a: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MALİYE GÖRÜŞÜNDE ISRARLI , İNŞAAT İŞİ  TAMAMLANINCAYA KADAR MALİYETTE DURMASI UYGUN(ÇÜNKÜ İMALAT KONUSU, BİNADIR)</a:t>
            </a:r>
          </a:p>
          <a:p>
            <a:endParaRPr lang="tr-TR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SABİT KIYMET ALIMINDA ;KIYMETİN ALINDIĞI DÖNEM  SONUNA KADAR TAHAKKUK EDEN FAİZ VE KUR FARKLARININ MALİYETE ATILMASI ZORUNLU,DAHA SONRAKİLER İHTİYARİDİR  (VUK TEB 163)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444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sz="4000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III) İSTİSNA UYGULAMALARIYLA İLGİLİ HATALAR</a:t>
            </a:r>
            <a:endParaRPr lang="tr-TR" sz="4000" dirty="0">
              <a:solidFill>
                <a:srgbClr val="FF0000"/>
              </a:solidFill>
              <a:latin typeface="Arial Black" panose="020B0A04020102020204" pitchFamily="34" charset="0"/>
              <a:cs typeface="Aharoni" pitchFamily="2" charset="-79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</a:t>
            </a:r>
            <a:r>
              <a:rPr lang="tr-TR" dirty="0" smtClean="0">
                <a:solidFill>
                  <a:srgbClr val="92D050"/>
                </a:solidFill>
              </a:rPr>
              <a:t>  TAŞINMAZ ALIM-SATIMINDA VERGİ YASALARININ TANIDIĞI İSTİSNALAR: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1)GELİR VERGİSİ YÖNÜNDEN: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A)</a:t>
            </a:r>
            <a:r>
              <a:rPr lang="tr-TR" dirty="0" smtClean="0"/>
              <a:t>İVAZSIZ EDİNİLEN TAŞINMAZLARIN SATIŞI İSTİSNADIR ( </a:t>
            </a:r>
            <a:r>
              <a:rPr lang="tr-TR" dirty="0" err="1" smtClean="0"/>
              <a:t>mük</a:t>
            </a:r>
            <a:r>
              <a:rPr lang="tr-TR" dirty="0" smtClean="0"/>
              <a:t> 80/6) </a:t>
            </a:r>
            <a:r>
              <a:rPr lang="tr-TR" dirty="0" smtClean="0">
                <a:solidFill>
                  <a:srgbClr val="FF0000"/>
                </a:solidFill>
              </a:rPr>
              <a:t>76 NOLU SİRKÜLER 7 NOLU ÖRNEK İVAZSIZ EDİNİLEN  ARSADAN ELDE EDİLEN KAT SATIŞINDA  DEĞER ART  KAZANÇ YOKTUR.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AMA (14/3/2012 ANKARA) VERASETEN DE GELSE  TİCARİ AMAÇLA BİRDEN FAZLA SATIŞ VARSA TİCARİ KAZANÇTIR  GV VEKDV</a:t>
            </a: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DİKKAT:  </a:t>
            </a:r>
            <a:r>
              <a:rPr lang="tr-TR" dirty="0" smtClean="0"/>
              <a:t>KAT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KARŞILIĞI ,HASILAT PAYLAŞIMI  TİCARİ AMAÇLI  YAPIM VE SATIŞ 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323528" y="1124744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92D050"/>
                </a:solidFill>
              </a:rPr>
              <a:t>TAŞINMAZ SATIŞINDA DEĞER ARTIŞ KAZANCI YÖNÜNDEN YAPILAN HATALAR: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 İKTİSAPTAN İTİBAREN  BEŞ TAM YIL GEÇERSE İSTİSNA (2007 SONRASI)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1)DEVAMLILIK 2)TİCARİ AMAÇ 3)ORGANİZASYON</a:t>
            </a:r>
          </a:p>
          <a:p>
            <a:pPr>
              <a:buNone/>
            </a:pPr>
            <a:r>
              <a:rPr lang="tr-TR" sz="3200" dirty="0" smtClean="0"/>
              <a:t>AYNI YIL İÇİNDE İKİ SATIŞ ,BİRBİRİNİ TAKİP EDEN İKİ YIL ÜSTÜSTE SATIŞ TİCARİ AMAÇ TIR</a:t>
            </a:r>
          </a:p>
          <a:p>
            <a:pPr>
              <a:buNone/>
            </a:pPr>
            <a:r>
              <a:rPr lang="tr-TR" sz="3200" dirty="0" smtClean="0"/>
              <a:t>  İFRAZ ,YENİ İKTİSAP DEĞİLDİR.</a:t>
            </a:r>
          </a:p>
          <a:p>
            <a:pPr>
              <a:buNone/>
            </a:pPr>
            <a:r>
              <a:rPr lang="tr-TR" sz="3200" dirty="0" smtClean="0"/>
              <a:t> AYNİ SERMAYE KOYMA ELDEN ÇIKARTMADIR,</a:t>
            </a:r>
          </a:p>
          <a:p>
            <a:pPr>
              <a:buNone/>
            </a:pPr>
            <a:r>
              <a:rPr lang="tr-TR" sz="3200" dirty="0" smtClean="0"/>
              <a:t> FİİLEN KULLANIM VARSA  GM SATIŞ VAADİ MUVAZAADIR .  SATIŞ SÜRESİNİ UZATMAZ. 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 KURUMLAR VERGİSİ YÖNÜNDEN: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A)</a:t>
            </a:r>
            <a:r>
              <a:rPr lang="tr-TR" dirty="0" smtClean="0"/>
              <a:t>KISMİ BÖLÜNME İLE TAŞINMAZI ŞİRKET DIŞINA TAŞIMAK  (KVK 19/3-b)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DİKKAT: </a:t>
            </a:r>
            <a:r>
              <a:rPr lang="tr-TR" dirty="0" smtClean="0"/>
              <a:t>İKTİSADİ BÜTÜNLÜK,MUVAZAA 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</a:t>
            </a: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B)GAYRIMENKUL YATIRIM ORTAKLIĞI (KVK 5/4)</a:t>
            </a:r>
          </a:p>
          <a:p>
            <a:pPr>
              <a:buNone/>
            </a:pPr>
            <a:r>
              <a:rPr lang="tr-TR" dirty="0" smtClean="0"/>
              <a:t>   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323528" y="98072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>
              <a:latin typeface="Calibri" pitchFamily="34" charset="0"/>
              <a:cs typeface="Arial" charset="0"/>
            </a:endParaRPr>
          </a:p>
          <a:p>
            <a:endParaRPr lang="tr-TR" sz="2400" dirty="0" smtClean="0">
              <a:latin typeface="Calibri" pitchFamily="34" charset="0"/>
              <a:cs typeface="Arial" charset="0"/>
            </a:endParaRPr>
          </a:p>
          <a:p>
            <a:r>
              <a:rPr lang="tr-TR" sz="2400" dirty="0" smtClean="0">
                <a:latin typeface="Calibri" pitchFamily="34" charset="0"/>
                <a:cs typeface="Arial" charset="0"/>
              </a:rPr>
              <a:t>Halka açılma şartını  (3 ay %25)yerine getirmeyen firmalarda ,istisna hakkının kaybedilmesi,</a:t>
            </a:r>
          </a:p>
          <a:p>
            <a:r>
              <a:rPr lang="tr-TR" sz="2400" dirty="0" smtClean="0">
                <a:latin typeface="Calibri" pitchFamily="34" charset="0"/>
                <a:cs typeface="Arial" charset="0"/>
              </a:rPr>
              <a:t>GYO </a:t>
            </a:r>
            <a:r>
              <a:rPr lang="tr-TR" sz="2400" dirty="0" err="1" smtClean="0">
                <a:latin typeface="Calibri" pitchFamily="34" charset="0"/>
                <a:cs typeface="Arial" charset="0"/>
              </a:rPr>
              <a:t>lar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 ile çalışan </a:t>
            </a:r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kardeş müteahhit firmalarla 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olan ilişkide transfer fiyatlaması riski,</a:t>
            </a:r>
          </a:p>
          <a:p>
            <a:r>
              <a:rPr lang="tr-TR" sz="2400" dirty="0" smtClean="0">
                <a:latin typeface="Calibri" pitchFamily="34" charset="0"/>
                <a:cs typeface="Arial" charset="0"/>
              </a:rPr>
              <a:t>GYO </a:t>
            </a:r>
            <a:r>
              <a:rPr lang="tr-TR" sz="2400" dirty="0" err="1" smtClean="0">
                <a:latin typeface="Calibri" pitchFamily="34" charset="0"/>
                <a:cs typeface="Arial" charset="0"/>
              </a:rPr>
              <a:t>ların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 kurum ortaklarının iştirak kazancı istisnasından yararlanmaması (KVK 5 /1-a) (</a:t>
            </a:r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gerçek kişi ortaklar ile kurum ortaklar arasında %20 nihai vergi yükü farkı var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)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Gerçek kişinin  bir yıl tutarak satması 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durumu da avantajlıdır.</a:t>
            </a:r>
          </a:p>
          <a:p>
            <a:r>
              <a:rPr lang="tr-TR" sz="2400" dirty="0" smtClean="0">
                <a:latin typeface="Calibri" pitchFamily="34" charset="0"/>
                <a:cs typeface="Arial" charset="0"/>
              </a:rPr>
              <a:t>Esas faaliyet dışındaki mevduat,repo,borsa işlemi gibi kazançlardan kesilen stopajlar ,GVK Geç 67 ye göre iade konusu yapılabilir.</a:t>
            </a:r>
          </a:p>
          <a:p>
            <a:r>
              <a:rPr lang="tr-TR" sz="2400" dirty="0" smtClean="0">
                <a:latin typeface="Calibri" pitchFamily="34" charset="0"/>
                <a:cs typeface="Arial" charset="0"/>
              </a:rPr>
              <a:t>Münhasıran </a:t>
            </a:r>
            <a:r>
              <a:rPr lang="tr-TR" sz="2400" dirty="0" err="1" smtClean="0">
                <a:latin typeface="Calibri" pitchFamily="34" charset="0"/>
                <a:cs typeface="Arial" charset="0"/>
              </a:rPr>
              <a:t>gayrımenkul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 portföyüne ilişkin alım satım ve satış vaadi sözleşmesi istisnadır </a:t>
            </a:r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DİĞER 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 işlemler DV tabi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dirty="0" smtClean="0">
                <a:solidFill>
                  <a:srgbClr val="FF0000"/>
                </a:solidFill>
              </a:rPr>
              <a:t>GAYRIMENKUL YATIRIM FONLARI</a:t>
            </a:r>
          </a:p>
          <a:p>
            <a:r>
              <a:rPr lang="tr-TR" dirty="0" smtClean="0"/>
              <a:t>OCAK AYINDA ÇIKAN SPK TEBLİĞİ ;</a:t>
            </a:r>
          </a:p>
          <a:p>
            <a:r>
              <a:rPr lang="tr-TR" dirty="0" smtClean="0"/>
              <a:t> GAYRIMENKUL YATIRIMI YAPAR .AŞ DEĞİL,TÜZEL KİŞİLİĞİ YOK,PORTFÖY ŞİRKETİNİN YÖNETTİĞİ MALVARLIĞIDIR.HİSSE YOK ,KATILMA PAYI VAR,AÇIK UÇLU GENİŞLETİLİP DARALTILABİLİR,PAYLARI GERİ ALIP YENİSİNİ ÇIKARTABİLİR. FİYATI BORSAYA DEĞİL GM </a:t>
            </a:r>
            <a:r>
              <a:rPr lang="tr-TR" dirty="0" smtClean="0"/>
              <a:t>VERİMLİLİĞİNE </a:t>
            </a:r>
            <a:r>
              <a:rPr lang="tr-TR" dirty="0" smtClean="0"/>
              <a:t>BAĞLI.</a:t>
            </a:r>
          </a:p>
          <a:p>
            <a:r>
              <a:rPr lang="tr-TR" dirty="0" smtClean="0"/>
              <a:t>KV MUAF,KDV VAR , </a:t>
            </a:r>
          </a:p>
          <a:p>
            <a:r>
              <a:rPr lang="tr-TR" dirty="0" smtClean="0"/>
              <a:t>YATIRIMCI İÇİN ALIM-SATIM %10 NİHAİ VERGİ,TEMETTÜ GERÇEK KİŞİ İÇİN NORMAL BEYAN,KURUM İÇİN DE İSTİSNA DEĞİL TAAMAMI BEYAN EDİLECEK.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1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C)İKİ TAM YIL AKTİFTE  TUTULAN TAŞINMAZ SATIŞI </a:t>
            </a:r>
          </a:p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      (KVK 5/1-e</a:t>
            </a:r>
            <a:r>
              <a:rPr lang="tr-TR" sz="2800" dirty="0" smtClean="0">
                <a:solidFill>
                  <a:srgbClr val="FF0000"/>
                </a:solidFill>
              </a:rPr>
              <a:t>)                          DİKKAT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467544" y="1124743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tr-TR" sz="2000" dirty="0" smtClean="0">
              <a:latin typeface="Calibri" pitchFamily="34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tr-TR" sz="2000" dirty="0" smtClean="0">
              <a:latin typeface="Calibri" pitchFamily="34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tr-TR" sz="2000" dirty="0" smtClean="0">
              <a:latin typeface="Calibri" pitchFamily="34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tr-TR" sz="2000" dirty="0" smtClean="0">
              <a:latin typeface="Calibri" pitchFamily="34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2000" dirty="0" smtClean="0">
                <a:latin typeface="Calibri" pitchFamily="34" charset="0"/>
                <a:cs typeface="Arial" charset="0"/>
              </a:rPr>
              <a:t>Faaliyet Konusu ,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taşınmaz ticareti 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olanlar yararlanamaz( merkez</a:t>
            </a:r>
          </a:p>
          <a:p>
            <a:pPr>
              <a:buFont typeface="Arial" charset="0"/>
              <a:buNone/>
            </a:pPr>
            <a:r>
              <a:rPr lang="tr-TR" sz="2000" dirty="0" smtClean="0">
                <a:latin typeface="Calibri" pitchFamily="34" charset="0"/>
                <a:cs typeface="Arial" charset="0"/>
              </a:rPr>
              <a:t> Depo,şube binaları hariç) (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düzenli KİRA  ticaret sayılabilir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) (TTK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ULTRA VİRES 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SONRASI FİİLİ DURUM ÖNE ÇIKIYOR.)</a:t>
            </a:r>
            <a:r>
              <a:rPr lang="tr-TR" sz="2000" dirty="0" smtClean="0">
                <a:solidFill>
                  <a:srgbClr val="92D050"/>
                </a:solidFill>
                <a:latin typeface="Calibri" pitchFamily="34" charset="0"/>
                <a:cs typeface="Arial" charset="0"/>
              </a:rPr>
              <a:t>KONUSU İÇİNDE YAZILI OLSA BİLE AMAÇLARI İÇERİSİNDE OLMAMALI</a:t>
            </a:r>
          </a:p>
          <a:p>
            <a:pPr>
              <a:buFont typeface="Arial" charset="0"/>
              <a:buNone/>
            </a:pPr>
            <a:r>
              <a:rPr lang="tr-TR" sz="2000" dirty="0" smtClean="0">
                <a:latin typeface="Calibri" pitchFamily="34" charset="0"/>
                <a:cs typeface="Arial" charset="0"/>
              </a:rPr>
              <a:t>. AKTİFE Giriş Tarihinden itibaren(yarım alınan binalarda tamamlanmak kaydıyla)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cins tashih tarihi ,fiili kullanım,iskan izin tarihlerinden hangisi önceyse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;bölünme devir hallerinde ilk firmadaki iktisap tarihi)730 gün,</a:t>
            </a:r>
          </a:p>
          <a:p>
            <a:pPr>
              <a:buFont typeface="Arial" charset="0"/>
              <a:buNone/>
            </a:pPr>
            <a:r>
              <a:rPr lang="tr-TR" sz="2000" dirty="0" smtClean="0">
                <a:latin typeface="Calibri" pitchFamily="34" charset="0"/>
                <a:cs typeface="Arial" charset="0"/>
              </a:rPr>
              <a:t>  .İnşa halindeki bina satışında sadece arsa yararlanır</a:t>
            </a:r>
          </a:p>
          <a:p>
            <a:pPr>
              <a:buFont typeface="Arial" charset="0"/>
              <a:buNone/>
            </a:pPr>
            <a:r>
              <a:rPr lang="tr-TR" sz="2000" dirty="0" smtClean="0">
                <a:latin typeface="Calibri" pitchFamily="34" charset="0"/>
                <a:cs typeface="Arial" charset="0"/>
              </a:rPr>
              <a:t> .   </a:t>
            </a:r>
            <a:r>
              <a:rPr lang="tr-TR" sz="2000" dirty="0" err="1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Gayrımenkul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satış vaadi 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,satış değildir,(ASIL OLAN TAPUDA TESCİLDİR) AMA iki seneden önce </a:t>
            </a:r>
            <a:r>
              <a:rPr lang="tr-TR" sz="2000" dirty="0" err="1" smtClean="0">
                <a:latin typeface="Calibri" pitchFamily="34" charset="0"/>
                <a:cs typeface="Arial" charset="0"/>
              </a:rPr>
              <a:t>gm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 satış vaadi yapılır ve   PARA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TAMAMEN TAHSİL 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EDİLİRSE MUVAZAA İDDİA EDİLEBİLİR.(2 yıl hesabında)</a:t>
            </a:r>
          </a:p>
          <a:p>
            <a:pPr>
              <a:buFont typeface="Arial" charset="0"/>
              <a:buNone/>
            </a:pPr>
            <a:r>
              <a:rPr lang="tr-TR" sz="2000" dirty="0" smtClean="0">
                <a:latin typeface="Calibri" pitchFamily="34" charset="0"/>
                <a:cs typeface="Arial" charset="0"/>
              </a:rPr>
              <a:t> İlerideki fiyat farkları </a:t>
            </a:r>
            <a:r>
              <a:rPr lang="tr-TR" sz="2000" dirty="0" err="1" smtClean="0">
                <a:latin typeface="Calibri" pitchFamily="34" charset="0"/>
                <a:cs typeface="Arial" charset="0"/>
              </a:rPr>
              <a:t>yararlananmayabilir</a:t>
            </a:r>
            <a:r>
              <a:rPr lang="tr-TR" sz="2000" dirty="0" smtClean="0">
                <a:latin typeface="Calibri" pitchFamily="34" charset="0"/>
                <a:cs typeface="Arial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tr-TR" sz="2000" dirty="0" smtClean="0">
                <a:latin typeface="Calibri" pitchFamily="34" charset="0"/>
                <a:cs typeface="Arial" charset="0"/>
              </a:rPr>
              <a:t>İstisna konusu hasılat , KISMEN BİLE OLSA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bağlı değer iktisabında  kullanılamaz</a:t>
            </a:r>
          </a:p>
          <a:p>
            <a:pPr>
              <a:buFont typeface="Arial" charset="0"/>
              <a:buNone/>
            </a:pP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KDV DE KISMİ İSTİSNADIR HENÜZ İNDİRİLMEMİŞ KDV  İNDİRİMDEN ÇIKARTILIR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0" y="126876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FAALİYETİ TAŞINMAZ SATIŞI OLANLARDA ŞİRKET FAALİYETİNE TAHSİS EDİLMİŞ YERLERİN SATIŞI  YARARLANIR</a:t>
            </a:r>
          </a:p>
          <a:p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(ATIL DURUMDA BULUNDUĞU İÇİN KİRALANAN  GM SATIŞI TİCARİ     FAALİYET DEĞİLDİR. DŞTY4: KENDİ ARSASI ÜZERİNE İŞHANI YAPIP KİRAYA VERME TİCARET DEĞİLDİR )</a:t>
            </a:r>
          </a:p>
          <a:p>
            <a:r>
              <a:rPr lang="tr-TR" sz="2800" dirty="0" smtClean="0">
                <a:solidFill>
                  <a:srgbClr val="000066"/>
                </a:solidFill>
                <a:cs typeface="Arial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60 </a:t>
            </a:r>
            <a:r>
              <a:rPr lang="tr-TR" sz="2800" dirty="0" err="1" smtClean="0">
                <a:solidFill>
                  <a:srgbClr val="FF0000"/>
                </a:solidFill>
                <a:cs typeface="Arial" charset="0"/>
              </a:rPr>
              <a:t>nolu</a:t>
            </a:r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 sirküler </a:t>
            </a:r>
            <a:r>
              <a:rPr lang="tr-TR" sz="2800" dirty="0" err="1" smtClean="0">
                <a:solidFill>
                  <a:srgbClr val="FF0000"/>
                </a:solidFill>
                <a:cs typeface="Arial" charset="0"/>
              </a:rPr>
              <a:t>Kdv</a:t>
            </a:r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 doğuşu;</a:t>
            </a:r>
            <a:r>
              <a:rPr lang="tr-TR" sz="2800" dirty="0" err="1" smtClean="0">
                <a:solidFill>
                  <a:srgbClr val="FF0000"/>
                </a:solidFill>
                <a:cs typeface="Arial" charset="0"/>
              </a:rPr>
              <a:t>müteahhhidin</a:t>
            </a:r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 bağımsız bölüm tesliminde eşzamanlı doğar.</a:t>
            </a:r>
          </a:p>
          <a:p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AMA ARSA TAPUSU ÖNCE OLMAMALI (MALİYE YORUMU)</a:t>
            </a:r>
          </a:p>
          <a:p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  Sözleşmede belirtilmemiş ise  bağımsız bölümlerin  arsa ile trampası  sırasında müteahhit aleyhine   KDV ödemesi doğar.</a:t>
            </a:r>
          </a:p>
          <a:p>
            <a:r>
              <a:rPr lang="tr-TR" sz="2800" dirty="0" smtClean="0">
                <a:solidFill>
                  <a:srgbClr val="FF0000"/>
                </a:solidFill>
                <a:cs typeface="Arial" charset="0"/>
              </a:rPr>
              <a:t>MÜTEMMİM CÜZ NİTELİĞİNDEKİ TESİSAT DA İSTİSNADAN YARARLANIR.</a:t>
            </a:r>
            <a:endParaRPr lang="tr-TR" sz="2800" dirty="0" smtClean="0">
              <a:solidFill>
                <a:srgbClr val="000066"/>
              </a:solidFill>
              <a:cs typeface="Arial" charset="0"/>
            </a:endParaRPr>
          </a:p>
          <a:p>
            <a:endParaRPr lang="tr-TR" sz="3600" dirty="0" smtClean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  <a:p>
            <a:endParaRPr lang="tr-TR" sz="3600" dirty="0" smtClean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dirty="0" smtClean="0">
                <a:solidFill>
                  <a:schemeClr val="tx2"/>
                </a:solidFill>
              </a:rPr>
              <a:t>VERGİ MÜFETTİŞLERİNİN YAPISI: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DÖRT  DENETİM GRUBUNDAN GELENLER İLE YENİ ALINAN MÜFETTİŞLERDEN OLUŞUYOR.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2013 TE 5500 OLAN SAYI  ŞU ANDA 9000 , HAZİRANDA 10.000   ULAŞMASI BEKLENİYOR.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10+ KIDEMLİ MÜFETTİŞ ORANI%13,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1-5 YIL KIDEMLİ ORANI                %70</a:t>
            </a:r>
            <a:endParaRPr lang="tr-TR" dirty="0">
              <a:solidFill>
                <a:schemeClr val="tx2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AKTİFE GİRİŞ TARİHİ İLE İLGİLİ ÖZELLİKLİ DURUMLAR</a:t>
            </a:r>
            <a:r>
              <a:rPr lang="tr-TR" dirty="0" smtClean="0"/>
              <a:t>:</a:t>
            </a:r>
          </a:p>
          <a:p>
            <a:r>
              <a:rPr lang="tr-TR" dirty="0" smtClean="0"/>
              <a:t>İMAL EDİLEN BİNADA CİNS TASHİH TARİHİ,</a:t>
            </a:r>
          </a:p>
          <a:p>
            <a:r>
              <a:rPr lang="tr-TR" dirty="0" smtClean="0"/>
              <a:t>KAMULAŞTIRMA SIRASINDA TAKASLA GELEN TAŞINMAZ İÇİN İLK GM EDİNME TARİHİ,</a:t>
            </a:r>
          </a:p>
          <a:p>
            <a:r>
              <a:rPr lang="tr-TR" dirty="0" smtClean="0"/>
              <a:t>KOOPERATİFLERDE ARSANIN TAHSİS TARİHİ,</a:t>
            </a:r>
          </a:p>
          <a:p>
            <a:r>
              <a:rPr lang="tr-TR" dirty="0" smtClean="0"/>
              <a:t>TEVHİD YENİ İKTİSAPTIR AMA, İLK İKTİSAP TARİHİ İSPAT EDİLİYOR  VE SATIŞ FİYATI AYIRT EDİLİYORSA </a:t>
            </a:r>
          </a:p>
          <a:p>
            <a:r>
              <a:rPr lang="tr-TR" dirty="0" smtClean="0"/>
              <a:t>NEVİ DEĞİŞTİRMEDE İLK ŞİRKETTEKİ İKTİSAP TARİHİ,</a:t>
            </a:r>
          </a:p>
          <a:p>
            <a:r>
              <a:rPr lang="tr-TR" dirty="0" smtClean="0"/>
              <a:t>LEASİNGTE MÜLKİYET İNTİKAL TARİHİ,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444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sz="4000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IV) ÖZELLİKLİ İNŞAAT MODELLERİNDE YAPILAN         HATALAR</a:t>
            </a:r>
            <a:endParaRPr lang="tr-TR" sz="4000" dirty="0">
              <a:solidFill>
                <a:srgbClr val="FF0000"/>
              </a:solidFill>
              <a:latin typeface="Arial Black" panose="020B0A04020102020204" pitchFamily="34" charset="0"/>
              <a:cs typeface="Aharoni" pitchFamily="2" charset="-79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964488" cy="6336703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1)  </a:t>
            </a:r>
            <a:r>
              <a:rPr lang="tr-TR" sz="3600" u="sng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KAT KARŞILIĞI VE HASILAT PAYLAŞIMI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İdare =trampa ,DANIŞTAY = SERVETİN BİÇİM DEĞİŞTİRMESİDİR ( YRGTY;Çift tipli karma sözleşme),Hukukta düzenlenmeli</a:t>
            </a:r>
          </a:p>
          <a:p>
            <a:endParaRPr lang="tr-TR" sz="2400" dirty="0" smtClean="0">
              <a:latin typeface="Calibri" pitchFamily="34" charset="0"/>
              <a:cs typeface="Arial" charset="0"/>
            </a:endParaRPr>
          </a:p>
          <a:p>
            <a:r>
              <a:rPr lang="tr-TR" sz="2400" dirty="0" smtClean="0">
                <a:latin typeface="Calibri" pitchFamily="34" charset="0"/>
                <a:cs typeface="Arial" charset="0"/>
              </a:rPr>
              <a:t>Arsanın  müteahhide kat </a:t>
            </a:r>
            <a:r>
              <a:rPr lang="tr-TR" sz="2400" dirty="0" err="1" smtClean="0">
                <a:latin typeface="Calibri" pitchFamily="34" charset="0"/>
                <a:cs typeface="Arial" charset="0"/>
              </a:rPr>
              <a:t>karş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 devrinde (</a:t>
            </a:r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İSTİSNA YOKSA ÖRN: TİCARİ ORGANİZASYON )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  </a:t>
            </a:r>
            <a:r>
              <a:rPr lang="tr-TR" sz="2400" dirty="0" err="1" smtClean="0">
                <a:latin typeface="Calibri" pitchFamily="34" charset="0"/>
                <a:cs typeface="Arial" charset="0"/>
              </a:rPr>
              <a:t>kdv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 ,</a:t>
            </a:r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katların devrinde </a:t>
            </a:r>
            <a:r>
              <a:rPr lang="tr-TR" sz="2400" dirty="0" smtClean="0">
                <a:latin typeface="Calibri" pitchFamily="34" charset="0"/>
                <a:cs typeface="Arial" charset="0"/>
              </a:rPr>
              <a:t>doğuyor.(Alınacak bağımsız bölümlerin arsa payı dahil emsal bedeli üzerinden) (VUK 267/2 maliyet +%5)</a:t>
            </a:r>
            <a:r>
              <a:rPr lang="tr-TR" sz="24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.(SATIŞ YOKSA %5 Mİ TAKDİR Mİ?)</a:t>
            </a:r>
          </a:p>
          <a:p>
            <a:endParaRPr lang="tr-TR" sz="2400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r>
              <a:rPr lang="tr-TR" sz="24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Şirketlerin arsalarını kat karşılığı vermesi </a:t>
            </a:r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KV Yönüyle</a:t>
            </a:r>
            <a:r>
              <a:rPr lang="tr-TR" sz="24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ticari kazanç tır  ama KDV   ŞARTLARI VARSA İSTİSNADIR.( Kısmi bölünme  ile hisse satışı istisnadan yararlanmak için önerilebilir,)</a:t>
            </a:r>
            <a:endParaRPr lang="tr-TR" sz="28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1/A)   KAT KARŞILIĞI</a:t>
            </a:r>
          </a:p>
        </p:txBody>
      </p:sp>
      <p:sp>
        <p:nvSpPr>
          <p:cNvPr id="60419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latin typeface="Arial" charset="0"/>
                <a:cs typeface="Arial" charset="0"/>
              </a:rPr>
              <a:t>KAT KARŞILIĞINDA KURUMLAR VE KDV: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Bakanlık  ŞİRKETLERDE  Kurumlar vergisi ve KDV istisnaları için farklı yorumlar yapmaktadır.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Kat karşılığı işlemler ticari organizasyon kapsamında olduğu için Kurumlar Vergisi istisnasından yararlanamaz ( 1 NOLU KV TEB) denilmekte,</a:t>
            </a:r>
          </a:p>
          <a:p>
            <a:r>
              <a:rPr lang="tr-TR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AMA ,KDV AÇISINDAN  15/8 TARİHLİ İZMİR VDBŞK MUKTEZASI KDV  İSTİSNASI (17 4-R)UYGULANACAĞINA AÇIKLIK GETİRMEKTEDİR..</a:t>
            </a:r>
          </a:p>
          <a:p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YARGI ORGANININ BAKIŞ AÇISININ ETKİSİ:</a:t>
            </a:r>
          </a:p>
          <a:p>
            <a:r>
              <a:rPr lang="tr-TR" dirty="0" smtClean="0"/>
              <a:t> DANIŞTAYIN SÜREKLİ KARARLARINDA KAT KARŞILIĞI İŞLER </a:t>
            </a:r>
            <a:r>
              <a:rPr lang="tr-TR" dirty="0" smtClean="0">
                <a:solidFill>
                  <a:srgbClr val="FF0000"/>
                </a:solidFill>
              </a:rPr>
              <a:t>SERVETİN ŞEKİL DEĞİŞTİRMESİ </a:t>
            </a:r>
            <a:r>
              <a:rPr lang="tr-TR" dirty="0" smtClean="0"/>
              <a:t>SAYILIYOR </a:t>
            </a:r>
          </a:p>
          <a:p>
            <a:r>
              <a:rPr lang="tr-TR" dirty="0" smtClean="0"/>
              <a:t>VE  TİCARİ İŞLETMEYE DAHİL OLMAMAK KAYDIYLA </a:t>
            </a:r>
          </a:p>
          <a:p>
            <a:r>
              <a:rPr lang="tr-TR" dirty="0" smtClean="0"/>
              <a:t>ARSANIN MÜTEAHHİDE DEVRİNDE KDV YOK,DEĞER ARTIŞI TİC KAZANÇ  VE GV YOK , ALINAN BİRDEN FAZLA DA OLSA KATIN SATIŞINDA KDV VE GV YOK  DENİLİYOR (DŞ 4 D 7/2/2013 2013/557 ,</a:t>
            </a:r>
            <a:r>
              <a:rPr lang="tr-TR" dirty="0" smtClean="0">
                <a:solidFill>
                  <a:srgbClr val="FF0000"/>
                </a:solidFill>
              </a:rPr>
              <a:t>21 DAİRE SATIŞI)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544616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YENİ GVK TASARISI  İLE BU MODELLER  DEĞİŞİYOR: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   SATIŞLA İLGİLİ İSTİSNALAR KADEMELİ HALE GELİYOR (2 YILDAN İTİBAREN %40-50-60-75)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 HASILAT PAYLAŞIMI VE KAT KARŞILIĞI REJİMLERİ DEĞİŞİYOR.</a:t>
            </a:r>
          </a:p>
          <a:p>
            <a:pPr lvl="0"/>
            <a:r>
              <a:rPr lang="tr-TR" dirty="0" smtClean="0">
                <a:solidFill>
                  <a:srgbClr val="FF0000"/>
                </a:solidFill>
              </a:rPr>
              <a:t>3) TİCARİ KAZANCIN TANIMI DEĞİŞİYOR : </a:t>
            </a:r>
            <a:r>
              <a:rPr lang="tr-TR" dirty="0" smtClean="0"/>
              <a:t>Ticari muhasebeyi gerektiren,</a:t>
            </a:r>
          </a:p>
          <a:p>
            <a:pPr lvl="0"/>
            <a:r>
              <a:rPr lang="tr-TR" dirty="0" smtClean="0"/>
              <a:t>Sermaye, yer tahsisi, personel istihdamı reklam ve tanıtım gibi pazarlama işlemleri</a:t>
            </a:r>
          </a:p>
          <a:p>
            <a:pPr lvl="0"/>
            <a:r>
              <a:rPr lang="tr-TR" dirty="0" smtClean="0"/>
              <a:t>Dış kaynak temini (kredi, borç vb.)</a:t>
            </a:r>
          </a:p>
          <a:p>
            <a:pPr lvl="0"/>
            <a:r>
              <a:rPr lang="tr-TR" dirty="0" smtClean="0"/>
              <a:t>Makine, araç tedariki</a:t>
            </a:r>
          </a:p>
          <a:p>
            <a:r>
              <a:rPr lang="tr-TR" dirty="0" smtClean="0"/>
              <a:t>gibi, hallerinde ticari organizasyon oluşmuş  sayılır. 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590695"/>
            <a:ext cx="928953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A)TİCARİ KAZANÇ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				     B)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DEĞER ARTIŞ KAZANCI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Hasılat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paylaşımı yöntemiyle vermişse	     1) Alınan bağımsız bölümlerin toplamı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1 m2 bile daire alırsa (14/3)			500 m2 altında ise (14/4-b)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Alınan bağımsız bölümler toplamı	                 2) Alınan bağımsız bölümler 500-1000 m2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1000 m2’yi geçer ise (14/4-a)		     arasında OLMASINA RAĞMEN (14/4-a)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                                                                          ticari organizasyon içinde satılmamış ise (10/6)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Alan toplamı 500-1000 m2 arasında ise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AMA ticari organizasyon (10/6 da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tanımlanmıştır) var ise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Başlık"/>
          <p:cNvSpPr>
            <a:spLocks noGrp="1"/>
          </p:cNvSpPr>
          <p:nvPr>
            <p:ph type="title"/>
          </p:nvPr>
        </p:nvSpPr>
        <p:spPr>
          <a:xfrm>
            <a:off x="179512" y="692696"/>
            <a:ext cx="8642226" cy="1018629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1/B)HASILAT PAYLAŞIMI</a:t>
            </a:r>
          </a:p>
        </p:txBody>
      </p:sp>
      <p:sp>
        <p:nvSpPr>
          <p:cNvPr id="61443" name="2 İçerik Yer Tutucusu"/>
          <p:cNvSpPr>
            <a:spLocks noGrp="1"/>
          </p:cNvSpPr>
          <p:nvPr>
            <p:ph idx="1"/>
          </p:nvPr>
        </p:nvSpPr>
        <p:spPr>
          <a:xfrm>
            <a:off x="179512" y="1556792"/>
            <a:ext cx="8642350" cy="5301208"/>
          </a:xfrm>
        </p:spPr>
        <p:txBody>
          <a:bodyPr>
            <a:normAutofit fontScale="25000" lnSpcReduction="20000"/>
          </a:bodyPr>
          <a:lstStyle/>
          <a:p>
            <a:r>
              <a:rPr lang="tr-TR" sz="59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sz="96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60 NOLU SİRK (KAT KARŞILIĞIDIR) VE İDARENİN  18/4/2012 GÖRÜŞÜ NEGATİF ’İRTİFAKIN KURULMASI,RUHSATIN ALINMASI,TAPULARIN DAĞITIMI ORGANİZASYONDUR’’). ISRARLI  ,2014 KOCAELİ MUKTEZASI DA ‘’ </a:t>
            </a:r>
            <a:r>
              <a:rPr lang="tr-TR" sz="96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TİCARİ KAZANÇ TIR İLK BAĞIMSIZ BÖLÜM SATIŞINDAN İTİBAREN  ARSA SAHİBİ İÇİN MÜKELLEFİYET BAŞLAR </a:t>
            </a:r>
            <a:r>
              <a:rPr lang="tr-TR" sz="96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‘’ DENİLİYOR.</a:t>
            </a:r>
          </a:p>
          <a:p>
            <a:r>
              <a:rPr lang="tr-TR" sz="96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YENİ, YASADA DA TİCARİ KAZANÇ OLARAK TANIMLI </a:t>
            </a:r>
          </a:p>
          <a:p>
            <a:r>
              <a:rPr lang="tr-TR" sz="96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SÖZLEŞMELERDE BU HUSUSLARA DİKKAT! </a:t>
            </a:r>
            <a:r>
              <a:rPr lang="tr-TR" sz="96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VADELİ  SATIŞ </a:t>
            </a:r>
            <a:r>
              <a:rPr lang="tr-TR" sz="96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ÇÖZÜM OLABİLİR</a:t>
            </a:r>
          </a:p>
          <a:p>
            <a:endParaRPr lang="tr-TR" sz="9600" dirty="0" smtClean="0">
              <a:latin typeface="Calibri" pitchFamily="34" charset="0"/>
              <a:cs typeface="Arial" charset="0"/>
            </a:endParaRPr>
          </a:p>
          <a:p>
            <a:r>
              <a:rPr lang="tr-TR" sz="9600" dirty="0" smtClean="0">
                <a:latin typeface="Calibri" pitchFamily="34" charset="0"/>
                <a:cs typeface="Arial" charset="0"/>
              </a:rPr>
              <a:t> </a:t>
            </a:r>
            <a:r>
              <a:rPr lang="tr-TR" sz="96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EĞER SÖZLEŞME DİKKATLİ DÜZENLENİR İSE KURUM AÇISINDAN KV YÖNÜNDEN İSTİSNA ŞARTLARI İHLAL EDİLMEYEBİLİR,ŞAHIS AÇISINDAN TİCARİ KAZANÇ DOĞMAYABİLİR </a:t>
            </a:r>
            <a:r>
              <a:rPr lang="tr-TR" sz="9600" dirty="0" smtClean="0">
                <a:latin typeface="Calibri" pitchFamily="34" charset="0"/>
                <a:cs typeface="Arial" charset="0"/>
              </a:rPr>
              <a:t>(SÖZLEŞME MUVAZAA OLMAMALI-AKTİF PAZARLAMADA ADİ ORTAKLIK İHTİMALİ VAR+ KARMA KAT KARŞILIĞI MODELİ SIKINTILI)</a:t>
            </a:r>
          </a:p>
          <a:p>
            <a:r>
              <a:rPr lang="tr-TR" sz="9600" dirty="0" smtClean="0">
                <a:latin typeface="Calibri" pitchFamily="34" charset="0"/>
                <a:cs typeface="Arial" charset="0"/>
              </a:rPr>
              <a:t>Arsa sahibi gerçek kişi ise onun  adına yapılan masraflar(yapı denetimi,harç gibi)KKEG;arsa sahibi kuruma fatura edilebilir</a:t>
            </a:r>
          </a:p>
          <a:p>
            <a:endParaRPr lang="tr-TR" dirty="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0"/>
            <a:ext cx="8604002" cy="5516563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2)  </a:t>
            </a:r>
            <a:r>
              <a:rPr lang="tr-TR" sz="2400" u="sng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YURTDIŞI İNŞAAT </a:t>
            </a:r>
          </a:p>
          <a:p>
            <a:pPr>
              <a:buFont typeface="Arial" charset="0"/>
              <a:buNone/>
            </a:pPr>
            <a:r>
              <a:rPr lang="tr-TR" sz="2400" u="sng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BEŞ   ÖNEMLİ NOKTA: 1)işyeri ve daimi temsilci 2) Karın hesaplara intikali,3)Ortaklara kar  dağıtımı 4)İşçi ücreti</a:t>
            </a:r>
            <a:r>
              <a:rPr lang="tr-TR" sz="2400" u="sng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tr-TR" sz="2400" u="sng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5)Değerleme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    Yurtdışında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işyeri ve daimi temsilci (ÇİFTE VERGİ ANLAŞMALARI; işletmeyle </a:t>
            </a:r>
            <a:r>
              <a:rPr lang="tr-TR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baglantı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,sabit,faaliyetin </a:t>
            </a:r>
            <a:r>
              <a:rPr lang="tr-TR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buradn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yurutlmesi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md 5 )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varlığına ilişkin kanıtlar  saklanmalıdır.</a:t>
            </a:r>
          </a:p>
          <a:p>
            <a:pPr>
              <a:buFont typeface="Arial" charset="0"/>
              <a:buNone/>
            </a:pPr>
            <a:r>
              <a:rPr lang="tr-TR" sz="2400" u="sng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DİKKAT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   Ortakların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banka hesapları, çalışan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işçilerin hesapları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, işlerin sonuçlanıp sonuçlanmadığına ilişkin belgeler (bağımsız denetim raporu, ilgili ülke makamlarının resmi yazısı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(TESCİL),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sonuçlanan işlerle ilgili şube hesaplarının kapanışı,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 Kazanç üzerinde tasarruf edilebildiği anda kayda intikal etmelidir)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12776"/>
            <a:ext cx="9144000" cy="5256584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0" y="141277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Genel giderden yurtdışına isabet eden kısma ait  KDV maliyete atılmalıdır. 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Yurtdışı giderler yurtiçi hesaplara gider yazılmaz.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Yurtdışı inşaattan gelen zararlar Türkiye deki gelirden indirilemez. 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İnşaat devam ederken getirilen dövizin  kur farkları istisnadır ,ama bittikten sonraki  kur farkının merkezde genel hükümlere göre beyan GEREKİR(6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Nolu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KV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teb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).Her işten gelen para  bağımsız değerlenir 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841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251520" y="1700808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cs typeface="Arial" charset="0"/>
              </a:rPr>
              <a:t>İNCELENECEK MÜKELLEF SEÇİMİ</a:t>
            </a:r>
          </a:p>
          <a:p>
            <a:endParaRPr lang="tr-TR" sz="2400" dirty="0" smtClean="0">
              <a:solidFill>
                <a:srgbClr val="000066"/>
              </a:solidFill>
              <a:cs typeface="Arial" charset="0"/>
            </a:endParaRPr>
          </a:p>
          <a:p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İncelenecek mükellef seçiminde (ihbar ve şikayet dışında) VERGİ DENETİM KURULUNA  devredilen </a:t>
            </a:r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RİSK ANALİZ SİSTEMİNE 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göre seçim yapılacak (istisnalar olabilir)</a:t>
            </a:r>
          </a:p>
          <a:p>
            <a:endParaRPr lang="tr-TR" sz="2400" dirty="0" smtClean="0">
              <a:solidFill>
                <a:srgbClr val="000066"/>
              </a:solidFill>
              <a:cs typeface="Arial" charset="0"/>
            </a:endParaRPr>
          </a:p>
          <a:p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Vergi müfettişlerinin merkezden verilenler dışında,doğrudan  ve kendiliğinden inceleme seçme </a:t>
            </a:r>
            <a:r>
              <a:rPr lang="tr-TR" sz="2400" dirty="0" err="1" smtClean="0">
                <a:solidFill>
                  <a:srgbClr val="000066"/>
                </a:solidFill>
                <a:cs typeface="Arial" charset="0"/>
              </a:rPr>
              <a:t>insiyatifi</a:t>
            </a:r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 azalmıştır .(çapraz incelemelerde bile tam incelemeye geçiş için yeni onay gerekiyor)</a:t>
            </a:r>
          </a:p>
          <a:p>
            <a:r>
              <a:rPr lang="tr-TR" sz="2400" dirty="0" smtClean="0">
                <a:solidFill>
                  <a:srgbClr val="000066"/>
                </a:solidFill>
                <a:cs typeface="Arial" charset="0"/>
              </a:rPr>
              <a:t>İhbarlarda yoğunluk var. Sadece Anadolu Grup müdürlüğünde 30.000  inceleme var.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755576" y="188912"/>
            <a:ext cx="8388424" cy="1151855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32859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YURTDIŞINA İHRAÇ EDİLEN MAKİNE VE MALZEME </a:t>
            </a:r>
            <a:r>
              <a:rPr lang="tr-TR" dirty="0" smtClean="0">
                <a:solidFill>
                  <a:srgbClr val="FF0000"/>
                </a:solidFill>
              </a:rPr>
              <a:t>NORMAL İHRACAT  </a:t>
            </a:r>
            <a:r>
              <a:rPr lang="tr-TR" dirty="0" smtClean="0"/>
              <a:t>OLARAK DÜŞÜNÜLÜR,BURADAN KAYNAKLANAN DÖVİZLİ  ALACAKLAR DEĞERLEMEYE TABİ TUTULUR.</a:t>
            </a:r>
          </a:p>
          <a:p>
            <a:r>
              <a:rPr lang="tr-TR" dirty="0" smtClean="0"/>
              <a:t>AMA DİĞER PARA HAREKETLERİNDEN OLUŞAN   </a:t>
            </a:r>
            <a:r>
              <a:rPr lang="tr-TR" dirty="0" smtClean="0">
                <a:solidFill>
                  <a:srgbClr val="FF0000"/>
                </a:solidFill>
              </a:rPr>
              <a:t>C/H</a:t>
            </a:r>
            <a:r>
              <a:rPr lang="tr-TR" dirty="0" smtClean="0"/>
              <a:t> ALACAKLARININ DEĞERLEMESİNE </a:t>
            </a:r>
            <a:r>
              <a:rPr lang="tr-TR" dirty="0" smtClean="0">
                <a:solidFill>
                  <a:srgbClr val="FF0000"/>
                </a:solidFill>
              </a:rPr>
              <a:t>GEREK YOK</a:t>
            </a:r>
            <a:r>
              <a:rPr lang="tr-TR" dirty="0" smtClean="0"/>
              <a:t>.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>
          <a:xfrm>
            <a:off x="323850" y="765175"/>
            <a:ext cx="8642350" cy="658813"/>
          </a:xfrm>
        </p:spPr>
        <p:txBody>
          <a:bodyPr>
            <a:normAutofit fontScale="90000"/>
          </a:bodyPr>
          <a:lstStyle/>
          <a:p>
            <a:endParaRPr lang="tr-TR" smtClean="0">
              <a:latin typeface="Arial" charset="0"/>
              <a:cs typeface="Arial" charset="0"/>
            </a:endParaRP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179512" y="620688"/>
            <a:ext cx="8713663" cy="5111775"/>
          </a:xfrm>
        </p:spPr>
        <p:txBody>
          <a:bodyPr>
            <a:noAutofit/>
          </a:bodyPr>
          <a:lstStyle/>
          <a:p>
            <a:endParaRPr lang="tr-TR" sz="2400" dirty="0" smtClean="0">
              <a:latin typeface="Comic Sans MS" pitchFamily="66" charset="0"/>
              <a:cs typeface="Arial" charset="0"/>
            </a:endParaRPr>
          </a:p>
          <a:p>
            <a:endParaRPr lang="tr-TR" sz="2400" dirty="0" smtClean="0">
              <a:latin typeface="Comic Sans MS" pitchFamily="66" charset="0"/>
              <a:cs typeface="Arial" charset="0"/>
            </a:endParaRPr>
          </a:p>
          <a:p>
            <a:r>
              <a:rPr lang="tr-TR" sz="2400" dirty="0" smtClean="0">
                <a:latin typeface="Comic Sans MS" pitchFamily="66" charset="0"/>
                <a:cs typeface="Arial" charset="0"/>
              </a:rPr>
              <a:t>Kazancın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Türkiyeye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transferi  şart ama DAB a bağlanması şart değil ama, faaliyet bitip ,iş kapandığı zaman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Türkiyedeki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genel hesaplara intikal ettirilmelidir.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latin typeface="Comic Sans MS" pitchFamily="66" charset="0"/>
                <a:cs typeface="Arial" charset="0"/>
              </a:rPr>
              <a:t>   </a:t>
            </a:r>
          </a:p>
          <a:p>
            <a:r>
              <a:rPr lang="tr-TR" sz="2400" dirty="0" smtClean="0">
                <a:latin typeface="Comic Sans MS" pitchFamily="66" charset="0"/>
                <a:cs typeface="Arial" charset="0"/>
              </a:rPr>
              <a:t>İnşaat için alınan döviz kredisinin kur farkları ve faizi,inşaat bitiminde kredi kadar kısmın Türkiye deki  işletmeye geri getirilmesi kaydıyla ,merkezde gider yazılmaya başlanır.(1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nolu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kv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teb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 Türkiye de ifa edilen 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ve yurtdışında yararlanılan mühendislik ,mimarlık ve tasarım gibi hizmetler ( teknik hizmetler inşaat işiyle birlikte veya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yurtdışında işyeri açılarak 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verilirse tamamı istisnadır Tanım  6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nolu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tr-TR" sz="2400" dirty="0" err="1" smtClean="0">
                <a:latin typeface="Comic Sans MS" pitchFamily="66" charset="0"/>
                <a:cs typeface="Arial" charset="0"/>
              </a:rPr>
              <a:t>tebl</a:t>
            </a:r>
            <a:r>
              <a:rPr lang="tr-TR" sz="2400" dirty="0" smtClean="0">
                <a:latin typeface="Comic Sans MS" pitchFamily="66" charset="0"/>
                <a:cs typeface="Arial" charset="0"/>
              </a:rPr>
              <a:t>) sağlanan kazancın %50 sine kadar KV İSTİSNASI,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>
                <a:solidFill>
                  <a:srgbClr val="FF0000"/>
                </a:solidFill>
                <a:latin typeface="Arial" charset="0"/>
                <a:cs typeface="Arial" charset="0"/>
              </a:rPr>
              <a:t>Yurtdışı inşaatlarda çalışan işçiler</a:t>
            </a:r>
          </a:p>
        </p:txBody>
      </p:sp>
      <p:sp>
        <p:nvSpPr>
          <p:cNvPr id="5632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>
                <a:latin typeface="Arial" charset="0"/>
                <a:cs typeface="Arial" charset="0"/>
              </a:rPr>
              <a:t>BORDRO YURTDIŞINDA TUTULUYOR VE VERGİLEME YURTDIŞINDA YAPILIYOR VE ,BU ÜCRET GİDERİ YURTDIŞINDA MASRAF YAZILIYOR  İSE  STOPAJ YAPILMAZ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YİNE ÜCRETLERİN ORADA TAHAKKUKU , VERGİLENMESİ VE MASRAF KAYDEDİLMESİ HALİNDE 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TÜRKİYEDEKİ BANKAYA TRANSFER EDİLSE  VE ÖDENSE  DE  STOPAJ YOK (1996 MUKTEZA)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AMA,TÜRKİYEDE ŞİRKET MERKEZİ HESAPLARINA MASRAF KAYDI VE MERKEZDEN ÖDEME HALİNDE STOPAJ VAR.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YURTDIŞINDAKİ İŞÇİYE  ORADA ÖDEME YAPILMASI,ANCAK ONUN PARASININ EMANETEN BURAYA GETİRİLİP TÜRKİYEDEKİ BANKASINA ÖDENMESİ DE MÜMKÜN</a:t>
            </a:r>
          </a:p>
          <a:p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467544" y="836712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400" b="1" i="1" dirty="0" smtClean="0">
                <a:solidFill>
                  <a:srgbClr val="FF0000"/>
                </a:solidFill>
                <a:latin typeface="+mj-lt"/>
                <a:cs typeface="Arial" charset="0"/>
              </a:rPr>
              <a:t>3)  ADİ ORTAKLIKLAR ; İŞORTAKLIKLARI ,KONSORSİYUMLAR</a:t>
            </a:r>
          </a:p>
          <a:p>
            <a:pPr>
              <a:defRPr/>
            </a:pPr>
            <a:r>
              <a:rPr lang="tr-TR" sz="2400" b="1" i="1" dirty="0" smtClean="0">
                <a:solidFill>
                  <a:schemeClr val="tx2"/>
                </a:solidFill>
                <a:latin typeface="+mj-lt"/>
                <a:cs typeface="Arial" charset="0"/>
              </a:rPr>
              <a:t> </a:t>
            </a:r>
            <a:r>
              <a:rPr lang="tr-TR" sz="2400" b="1" i="1" dirty="0" smtClean="0">
                <a:latin typeface="+mj-lt"/>
                <a:cs typeface="Arial" charset="0"/>
              </a:rPr>
              <a:t>ADİ ORTAKLIĞIN  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  <a:cs typeface="Arial" charset="0"/>
              </a:rPr>
              <a:t>tüzel kişiliği yoktur ama ortakları vergi yükümlüsüdür.KDV ve muhtasar yönünden mükellefiyeti olmalıdır.(İş ortaklığı KV mükellefi) </a:t>
            </a:r>
          </a:p>
          <a:p>
            <a:pPr>
              <a:defRPr/>
            </a:pPr>
            <a:r>
              <a:rPr lang="tr-TR" sz="2400" b="1" i="1" dirty="0" smtClean="0">
                <a:solidFill>
                  <a:schemeClr val="tx2"/>
                </a:solidFill>
                <a:latin typeface="+mj-lt"/>
                <a:cs typeface="Arial" charset="0"/>
              </a:rPr>
              <a:t>Ortaklığın bitmesini gerektirmeyen hisse devirlerinde KDV yok ,bitmesine yol açan devirlerde ;ortaklık tarafından devir konusu mallar üzerinden KDV uygulanır (KDV TEB), Ortaklar indirir.</a:t>
            </a:r>
          </a:p>
          <a:p>
            <a:pPr>
              <a:defRPr/>
            </a:pPr>
            <a:r>
              <a:rPr lang="tr-TR" sz="2400" b="1" i="1" dirty="0" smtClean="0">
                <a:solidFill>
                  <a:schemeClr val="tx2"/>
                </a:solidFill>
                <a:cs typeface="Arial" charset="0"/>
              </a:rPr>
              <a:t>ADİ ORT da ZARAR İŞ BİTİMİNDE HİSSELER ORANINDA ORTAKLARA DAĞITILIR.</a:t>
            </a:r>
          </a:p>
          <a:p>
            <a:pPr>
              <a:defRPr/>
            </a:pPr>
            <a:r>
              <a:rPr lang="tr-TR" sz="2400" b="1" i="1" dirty="0" smtClean="0">
                <a:solidFill>
                  <a:schemeClr val="tx2"/>
                </a:solidFill>
                <a:cs typeface="Arial" charset="0"/>
              </a:rPr>
              <a:t>AMA </a:t>
            </a:r>
            <a:r>
              <a:rPr lang="tr-TR" sz="2400" b="1" i="1" dirty="0" smtClean="0">
                <a:solidFill>
                  <a:srgbClr val="FF0000"/>
                </a:solidFill>
                <a:cs typeface="Arial" charset="0"/>
              </a:rPr>
              <a:t>DEVİR KDV KALIRSA GİDERE ATILIR.</a:t>
            </a:r>
          </a:p>
          <a:p>
            <a:pPr>
              <a:defRPr/>
            </a:pPr>
            <a:r>
              <a:rPr lang="tr-TR" sz="2400" b="1" i="1" dirty="0" smtClean="0">
                <a:solidFill>
                  <a:srgbClr val="FF0000"/>
                </a:solidFill>
                <a:cs typeface="Arial" charset="0"/>
              </a:rPr>
              <a:t>KDV İADESİ ORTAKLARIN VERGİ BORCUNA MAHSUBEN ALINABİLİR. FAKAT,STOPAJLARIN  İADESİNİ ORTAKLAR ALAMAZ.  ÇEKİLEN FON FAZLALARI ADATLANDIRILMAZ.</a:t>
            </a:r>
          </a:p>
          <a:p>
            <a:pPr>
              <a:defRPr/>
            </a:pPr>
            <a:r>
              <a:rPr lang="tr-TR" sz="2400" b="1" i="1" dirty="0" smtClean="0">
                <a:solidFill>
                  <a:schemeClr val="accent3"/>
                </a:solidFill>
                <a:cs typeface="Arial" charset="0"/>
              </a:rPr>
              <a:t>ÖNEMLİ MİKTARDA MAKİNA TEÇHİZAT ,ZARAR , DEVİR KDV ÇIKACAK İSE </a:t>
            </a:r>
            <a:r>
              <a:rPr lang="tr-TR" sz="2400" b="1" i="1" dirty="0" smtClean="0">
                <a:solidFill>
                  <a:srgbClr val="FF0000"/>
                </a:solidFill>
                <a:cs typeface="Arial" charset="0"/>
              </a:rPr>
              <a:t>ADİ ORT AVANTAJLI .</a:t>
            </a:r>
            <a:endParaRPr lang="tr-TR" sz="2400" b="1" i="1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>
              <a:defRPr/>
            </a:pPr>
            <a:r>
              <a:rPr lang="tr-TR" sz="2400" b="1" i="1" dirty="0" smtClean="0">
                <a:latin typeface="+mj-lt"/>
                <a:cs typeface="Arial" charset="0"/>
              </a:rPr>
              <a:t> </a:t>
            </a:r>
            <a:endParaRPr lang="tr-TR" sz="2400" b="1" i="1" dirty="0" smtClean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defRPr/>
            </a:pPr>
            <a:r>
              <a:rPr lang="tr-TR" sz="2400" b="1" i="1" dirty="0" smtClean="0">
                <a:solidFill>
                  <a:schemeClr val="tx2"/>
                </a:solidFill>
                <a:latin typeface="+mj-lt"/>
                <a:cs typeface="Arial" charset="0"/>
              </a:rPr>
              <a:t> </a:t>
            </a:r>
            <a:endParaRPr lang="tr-TR" sz="2400" b="1" i="1" dirty="0" smtClean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400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179512" y="1268760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 smtClean="0">
                <a:cs typeface="Arial" charset="0"/>
              </a:rPr>
              <a:t>İŞ ORTAKLIĞINDA</a:t>
            </a:r>
          </a:p>
          <a:p>
            <a:r>
              <a:rPr lang="tr-TR" sz="2800" b="1" i="1" dirty="0" smtClean="0">
                <a:cs typeface="Arial" charset="0"/>
              </a:rPr>
              <a:t> </a:t>
            </a:r>
            <a:r>
              <a:rPr lang="tr-TR" sz="2800" b="1" i="1" dirty="0" smtClean="0">
                <a:solidFill>
                  <a:schemeClr val="tx2"/>
                </a:solidFill>
                <a:cs typeface="Arial" charset="0"/>
              </a:rPr>
              <a:t>Makine teçhizat ortaklardan alım ve geri faturalanması  veya kiralamasında  </a:t>
            </a:r>
            <a:r>
              <a:rPr lang="tr-TR" sz="2800" b="1" i="1" dirty="0" smtClean="0">
                <a:solidFill>
                  <a:srgbClr val="FF0000"/>
                </a:solidFill>
                <a:cs typeface="Arial" charset="0"/>
              </a:rPr>
              <a:t>EMSAL BEDEL devredilmelidir</a:t>
            </a:r>
            <a:r>
              <a:rPr lang="tr-TR" sz="2800" b="1" i="1" dirty="0" smtClean="0">
                <a:solidFill>
                  <a:schemeClr val="tx2"/>
                </a:solidFill>
                <a:cs typeface="Arial" charset="0"/>
              </a:rPr>
              <a:t>(KV+KDV) </a:t>
            </a:r>
          </a:p>
          <a:p>
            <a:r>
              <a:rPr lang="tr-TR" sz="2800" b="1" i="1" dirty="0" smtClean="0">
                <a:solidFill>
                  <a:srgbClr val="FF0000"/>
                </a:solidFill>
                <a:cs typeface="Arial" charset="0"/>
              </a:rPr>
              <a:t>Dağıtılan karlar ,ortak</a:t>
            </a:r>
            <a:r>
              <a:rPr lang="tr-TR" sz="2800" b="1" i="1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tr-TR" sz="2800" b="1" i="1" dirty="0" smtClean="0">
                <a:solidFill>
                  <a:srgbClr val="FF0000"/>
                </a:solidFill>
                <a:cs typeface="Arial" charset="0"/>
              </a:rPr>
              <a:t>kurum açısından iştirak kazancıdır</a:t>
            </a:r>
            <a:r>
              <a:rPr lang="tr-TR" sz="2800" b="1" i="1" dirty="0" smtClean="0">
                <a:solidFill>
                  <a:schemeClr val="tx2"/>
                </a:solidFill>
                <a:cs typeface="Arial" charset="0"/>
              </a:rPr>
              <a:t>.</a:t>
            </a:r>
          </a:p>
          <a:p>
            <a:r>
              <a:rPr lang="tr-TR" sz="2800" b="1" i="1" dirty="0" smtClean="0">
                <a:solidFill>
                  <a:schemeClr val="tx2"/>
                </a:solidFill>
                <a:cs typeface="Arial" charset="0"/>
              </a:rPr>
              <a:t> İş bitiminde zararı ortaklar indiremez,</a:t>
            </a:r>
          </a:p>
          <a:p>
            <a:r>
              <a:rPr lang="tr-TR" sz="2800" b="1" i="1" dirty="0" smtClean="0">
                <a:solidFill>
                  <a:schemeClr val="tx2"/>
                </a:solidFill>
                <a:cs typeface="Arial" charset="0"/>
              </a:rPr>
              <a:t>Tasfiye edilse  de müteselsil sorumluluk sürer.</a:t>
            </a:r>
          </a:p>
          <a:p>
            <a:r>
              <a:rPr lang="tr-TR" sz="2800" b="1" i="1" dirty="0" smtClean="0">
                <a:solidFill>
                  <a:schemeClr val="tx2"/>
                </a:solidFill>
                <a:cs typeface="Arial" charset="0"/>
              </a:rPr>
              <a:t>Tasfiyeden sonra doğan farkları ortaklar hisseleri oranında beyan ederler.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1841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KONSORSİYUMLAR</a:t>
            </a:r>
          </a:p>
          <a:p>
            <a:r>
              <a:rPr lang="tr-TR" dirty="0" err="1" smtClean="0"/>
              <a:t>Fiziken</a:t>
            </a:r>
            <a:r>
              <a:rPr lang="tr-TR" dirty="0" smtClean="0"/>
              <a:t> birbirinden ayrılabilen ,tamamlayıcı işlerin ,bağımsız olarak ortaklar tarafından  müştereken yapılmasıdır.</a:t>
            </a:r>
            <a:r>
              <a:rPr lang="tr-TR" dirty="0" err="1" smtClean="0"/>
              <a:t>sürekililik</a:t>
            </a:r>
            <a:r>
              <a:rPr lang="tr-TR" dirty="0" smtClean="0"/>
              <a:t> yoktur.pilot firma idareyle muhataptır.</a:t>
            </a:r>
          </a:p>
          <a:p>
            <a:r>
              <a:rPr lang="tr-TR" dirty="0" smtClean="0"/>
              <a:t>ya taahhüt sözleşmesinde, ya da ortaklar arası protokolde durum açıklanmış olmalıdır.  </a:t>
            </a:r>
          </a:p>
          <a:p>
            <a:r>
              <a:rPr lang="tr-TR" dirty="0" smtClean="0"/>
              <a:t>Her ortak kendi </a:t>
            </a:r>
            <a:r>
              <a:rPr lang="tr-TR" dirty="0" err="1" smtClean="0"/>
              <a:t>kv</a:t>
            </a:r>
            <a:r>
              <a:rPr lang="tr-TR" dirty="0" smtClean="0"/>
              <a:t> ,</a:t>
            </a:r>
            <a:r>
              <a:rPr lang="tr-TR" dirty="0" err="1" smtClean="0"/>
              <a:t>kdv</a:t>
            </a:r>
            <a:r>
              <a:rPr lang="tr-TR" dirty="0" smtClean="0"/>
              <a:t> ,muhtasar yükünü taşır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4)   YAPI KOOPERATİFLERİ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KURUMLAR VERGİSİ MUAFİYET ŞARTLARI :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    ANA SÖZLEŞME ŞARTI (KAZANÇ DAĞITMAMA,YK NA KAZANÇTAN PAY VERMEME,YEDEK AKÇE DAĞITMAMA,MÜNHASIRAN  ORTAKLARLA İŞ GÖRME )+ VE  İNŞAATI YAPANLARIN YÖNETİM VE DENETİM KURULLARINDA YER ALMAMASI İLE YAPI RUHSATI VE ARSA TAPUSU KOOP ÜZERİNE TESCİLLLİ OLMALI</a:t>
            </a:r>
          </a:p>
          <a:p>
            <a:pPr>
              <a:buNone/>
            </a:pPr>
            <a:endParaRPr lang="tr-TR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ORTAKLARLA İŞ GÖRME KURALI:</a:t>
            </a:r>
          </a:p>
          <a:p>
            <a:r>
              <a:rPr lang="tr-TR" dirty="0" smtClean="0"/>
              <a:t>ARSANIN KAT KARŞILIĞI  </a:t>
            </a:r>
            <a:r>
              <a:rPr lang="tr-TR" dirty="0" smtClean="0">
                <a:solidFill>
                  <a:srgbClr val="FF0000"/>
                </a:solidFill>
              </a:rPr>
              <a:t>VERİLMESİ </a:t>
            </a:r>
            <a:r>
              <a:rPr lang="tr-TR" dirty="0" smtClean="0"/>
              <a:t>ORTAK İÇİ İŞLEMDİR</a:t>
            </a:r>
          </a:p>
          <a:p>
            <a:r>
              <a:rPr lang="tr-TR" dirty="0" smtClean="0"/>
              <a:t>ARSANIN KAT KARŞILIĞI ALINMASI ORTAK İÇİ İŞLEM DEĞİLDİR</a:t>
            </a:r>
          </a:p>
          <a:p>
            <a:pPr>
              <a:buNone/>
            </a:pPr>
            <a:r>
              <a:rPr lang="tr-TR" dirty="0" smtClean="0"/>
              <a:t>     HER HİSSEYE </a:t>
            </a:r>
            <a:r>
              <a:rPr lang="tr-TR" dirty="0" smtClean="0">
                <a:solidFill>
                  <a:srgbClr val="FF0000"/>
                </a:solidFill>
              </a:rPr>
              <a:t>EN FAZLA </a:t>
            </a:r>
            <a:r>
              <a:rPr lang="tr-TR" dirty="0" smtClean="0"/>
              <a:t>BİR İŞYERİ VEYA KONUT VERİLEBİLİR,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KOOPERATİFLERDE KDV İSTİSNASI</a:t>
            </a:r>
          </a:p>
          <a:p>
            <a:r>
              <a:rPr lang="tr-TR" dirty="0" smtClean="0"/>
              <a:t>KONUT YAPI KOOPERATİFLERİNE  3/7/2009 SONRASI  YAPILAN İŞLER  %1 KDV (KONUT ,İNŞAAT TAAHHÜT İŞİ ,ARSA TAPU SİCİLİNDE , YAPI RUHSATI KOOP ADINA )( MALZEME  GENEL ORANDIR)</a:t>
            </a:r>
          </a:p>
          <a:p>
            <a:r>
              <a:rPr lang="tr-TR" dirty="0" smtClean="0"/>
              <a:t>3/7/2009 SONRASI RUHSAT ALAN KOOPERATİFLERİN KONUT TESLİMLERİ ,DİĞER KONUTLAR GİBİ KDV TABİ</a:t>
            </a:r>
          </a:p>
          <a:p>
            <a:r>
              <a:rPr lang="tr-TR" dirty="0" smtClean="0"/>
              <a:t>KOOPERATİFLERE KAT KARŞILIĞI TESLİMLER İNŞ TAAH İŞİ DEĞİLDİR GENEL  KDV UYGULAMASINA TABİ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052736"/>
            <a:ext cx="8820472" cy="5256584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tr-TR" sz="51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6)   </a:t>
            </a:r>
            <a:r>
              <a:rPr lang="tr-TR" sz="5100" u="sng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YILLARA SARİ İNŞAAT ONARMA İŞİ</a:t>
            </a:r>
          </a:p>
          <a:p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İşin bitim tarihi=Geçici kabul tarihi =</a:t>
            </a:r>
            <a:r>
              <a:rPr lang="tr-TR" sz="51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idarenin KABUL TUTANAĞINI  onay  tarihidir.</a:t>
            </a:r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(ödeme gecikse bile) Geçici kabul yoksa ,fiili tamamlama tarihi veya işin bırakılma tarihi veya (bitmeyen işlerde) tasfiye kararının İdareye bildirim tarihi  ,MAHKEME KARARI DA bitim tarihi olarak alınabilir)</a:t>
            </a:r>
          </a:p>
          <a:p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(İdare :Mühendislerin  itibari kabul tarihi =</a:t>
            </a:r>
            <a:r>
              <a:rPr lang="tr-TR" sz="51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muvakkat geçici kabul dür</a:t>
            </a:r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diye rapor düzenlenmiş)veya</a:t>
            </a:r>
          </a:p>
          <a:p>
            <a:r>
              <a:rPr lang="tr-TR" sz="51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DANIŞTAY:  Aynı sözleşme kapsamında ise </a:t>
            </a:r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kısım kısım yapılan işlerde ,kısmi kabul tutanakları işin bitim tarihi  değildir.</a:t>
            </a:r>
          </a:p>
          <a:p>
            <a:pPr>
              <a:buFont typeface="Arial" charset="0"/>
              <a:buNone/>
            </a:pPr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   Taahhüdün varlığı, işin başlangıcından itibaren yıllara yaygın olduğu biliniyor ise </a:t>
            </a:r>
            <a:r>
              <a:rPr lang="tr-TR" sz="51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stopaj ilk yıldan </a:t>
            </a:r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itibaren başlar,stopaj sadece ilgili inşaat gelirinin vergisinden mahsup edilir.</a:t>
            </a:r>
          </a:p>
          <a:p>
            <a:pPr>
              <a:buFont typeface="Arial" charset="0"/>
              <a:buNone/>
            </a:pPr>
            <a:r>
              <a:rPr lang="tr-TR" sz="51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    Ortak giderlerin dağılımı (harcamalar oranında,amortisman kullanılan gün oranında)arızi gelir (kur farkı,faiz)beyan zamanı,iş bitimi (geçici kabul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683568" y="980728"/>
            <a:ext cx="7686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RİSK ANALİZ SİSTEMİ</a:t>
            </a:r>
          </a:p>
          <a:p>
            <a:endParaRPr lang="tr-TR" sz="2800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Tüm ekonomik faaliyetler, vergiyle ilgili veriler ve istatistikî bilgiler Bakanlık bünyesindeki </a:t>
            </a:r>
            <a:r>
              <a:rPr lang="tr-TR" sz="2800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“</a:t>
            </a:r>
            <a:r>
              <a:rPr lang="tr-TR" sz="2800" i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ulusal mali bilgi altyapısı</a:t>
            </a:r>
            <a:r>
              <a:rPr lang="tr-TR" sz="2800" i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”</a:t>
            </a:r>
            <a:r>
              <a:rPr lang="tr-TR" sz="28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altında toplanmaktadır.</a:t>
            </a:r>
          </a:p>
          <a:p>
            <a:endParaRPr lang="tr-TR" sz="2800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Bu otomasyon projesinde; risk kriterleri 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sektör</a:t>
            </a:r>
            <a:r>
              <a:rPr lang="tr-TR" sz="280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, bölge ve mükellef bazında tanımlanıp, ortalama standart değerden sapmalar dikkate alınarak her mükellefin risk puanları hesaplanır. 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544616"/>
          </a:xfrm>
        </p:spPr>
        <p:txBody>
          <a:bodyPr>
            <a:normAutofit fontScale="92500" lnSpcReduction="10000"/>
          </a:bodyPr>
          <a:lstStyle/>
          <a:p>
            <a:endParaRPr lang="tr-TR" sz="4000" dirty="0" smtClean="0"/>
          </a:p>
          <a:p>
            <a:r>
              <a:rPr lang="tr-TR" sz="4000" dirty="0" smtClean="0">
                <a:solidFill>
                  <a:srgbClr val="FF0000"/>
                </a:solidFill>
              </a:rPr>
              <a:t>8)  2/B ARAZİLERİ SATIŞI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6392 SAYILI YASAYA GÖRE 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tx2"/>
                </a:solidFill>
              </a:rPr>
              <a:t>HAZİNEDEN TAŞINMAZ SATIN ALINMASI İŞLEMLERİNDE;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 </a:t>
            </a:r>
            <a:r>
              <a:rPr lang="tr-TR" dirty="0" smtClean="0">
                <a:solidFill>
                  <a:schemeClr val="tx2"/>
                </a:solidFill>
              </a:rPr>
              <a:t> TAPU SİCİLİNE TESCİLDEN ÖNCEKİ SATIN ALMA HAKKI ‘’ İMTİYAZ HAKKIDIR’’ (GVK 70/5)  KİŞİLER TARAFINDAN  SATILMASI GVK 80/2 YE GÖRE DEĞER ARTIŞ KAZANCIDIR.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AKTİFE KAYITLI BÖYLE BİR HAKKIN SATILMASI TİCARİ KAZANÇTIR .İKTİSAP TARİHİNİN İSTİSNA AÇISINDAN  ÖNEMİ YOKTUR</a:t>
            </a:r>
            <a:r>
              <a:rPr lang="tr-TR" dirty="0" smtClean="0"/>
              <a:t>.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2)TAPU SİCİLİNE TESCİLDEN SONRA SATIŞ: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SATIN ALINDIKTAN SONRA SATIŞTA İKTİSAP TARİHİ ,TESCİL TARİHİDİR.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 ARTIK TAŞINMAZLARLA İLGİLİ GENEL VERGİLEME REJİMİNE TABİ OLUR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endParaRPr lang="tr-TR" sz="3600" dirty="0" smtClean="0"/>
          </a:p>
          <a:p>
            <a:r>
              <a:rPr lang="tr-TR" sz="3600" dirty="0" smtClean="0">
                <a:solidFill>
                  <a:srgbClr val="FF0000"/>
                </a:solidFill>
              </a:rPr>
              <a:t>9) KENTSEL DÖNÜŞÜM :</a:t>
            </a:r>
          </a:p>
          <a:p>
            <a:r>
              <a:rPr lang="tr-TR" sz="2800" dirty="0" smtClean="0"/>
              <a:t>6306 SK GÖRE :</a:t>
            </a:r>
          </a:p>
          <a:p>
            <a:r>
              <a:rPr lang="tr-TR" sz="2800" dirty="0" smtClean="0"/>
              <a:t> REZERV YAPI  (BAKANLIK VE İDARE),RİSKLİ ALANDA (BAKANLIK)YER ALANLAR İLE RİSKLİ YAPILARIN (KURULUŞLAR) YIKILARAK YENİDEN YAPILMASINDA :</a:t>
            </a:r>
          </a:p>
          <a:p>
            <a:r>
              <a:rPr lang="tr-TR" sz="2800" dirty="0" smtClean="0"/>
              <a:t>İŞLEM ,DEVİR ,SÖZLEŞME ,TESCİL AŞAMALARINDAKİ : 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NOTER HARÇLARI,TAPU HARÇLARI,BELEDİYE HARÇLARI,DAMGA VERGİLERİ,VERASET İNTİKAL VERGİLERİ,BSMV ALINMAYACAKTIR.</a:t>
            </a:r>
            <a:endParaRPr lang="tr-TR" sz="2800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KDV İSTİSNASI: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BU YERLERDE YAPILACAK PROJELERDEKİ  150 M2 ALTINDAKİ KONUT TESLİMLERİ %1 KDV TABİDİR: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 1) BÜYÜKŞEHİRLER DAHİL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2) SADECE KONUTLAR ,TİCARİ ALANLAR YOK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3) ADA İÇİNDE RİSKLİ YAPI OLMASI DİĞER BİNALARA BU HAKKI VERMEZ.</a:t>
            </a:r>
            <a:endParaRPr lang="tr-TR" dirty="0">
              <a:solidFill>
                <a:schemeClr val="tx2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VERASET İNTİKAL VERGİSİ  İSTİSNASI 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6306 SK /7-9  ‘’BU KANUN KAPSAMINDA YAPILACAK İŞLEM DEVİR TESCİL VE UYGULAMALAR ;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VERASET İNTİKAL VERGİSİNDEN  MÜSTESNADIR’’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KAT SAHİBİ  DÖNÜŞÜM SIRASINDA BAŞKA BİRİNE BAĞIŞLAR İSE KATLARIN SATIŞINDA VERGİ DOĞMUYOR MU ? </a:t>
            </a:r>
            <a:endParaRPr lang="tr-TR" dirty="0">
              <a:solidFill>
                <a:schemeClr val="tx2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DİKKAT: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DİĞER KAT KARŞILIĞI İŞLERDEN FARKI YOK ,MÜTEAHHİT EMSAL BEDELDEN FATURA KESECEKVE BU ARSA SAHİBİ İÇİN YENİ İKTİSAPTIR. SATAR İSE  ,İDARE ; VERGİYE TABİ  YORUMU YAPAR,YARGI FARKLI DÜŞÜNÜYOR.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EV SAHİBİNE YAPILAN KİRA YARDIMI MÜTEAHHİT İÇİN MALİYETTİR.</a:t>
            </a:r>
            <a:endParaRPr lang="tr-TR" dirty="0">
              <a:solidFill>
                <a:schemeClr val="tx2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444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sz="4400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V) KDV UYGULAMASIYLA İLGİLİ HATALAR</a:t>
            </a:r>
            <a:endParaRPr lang="tr-TR" sz="4400" dirty="0">
              <a:solidFill>
                <a:srgbClr val="FF0000"/>
              </a:solidFill>
              <a:latin typeface="Arial Black" panose="020B0A04020102020204" pitchFamily="34" charset="0"/>
              <a:cs typeface="Aharoni" pitchFamily="2" charset="-79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9646" cy="1306661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KDV İADE İNCELEMELERİ VE İNDİRİMLİ ORAN</a:t>
            </a:r>
          </a:p>
        </p:txBody>
      </p:sp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>
          <a:xfrm>
            <a:off x="250825" y="1628775"/>
            <a:ext cx="8570913" cy="4535488"/>
          </a:xfrm>
        </p:spPr>
        <p:txBody>
          <a:bodyPr>
            <a:normAutofit fontScale="55000" lnSpcReduction="20000"/>
          </a:bodyPr>
          <a:lstStyle/>
          <a:p>
            <a:endParaRPr lang="tr-TR" dirty="0" smtClean="0">
              <a:latin typeface="Arial" charset="0"/>
              <a:cs typeface="Arial" charset="0"/>
            </a:endParaRPr>
          </a:p>
          <a:p>
            <a:r>
              <a:rPr lang="tr-TR" dirty="0" smtClean="0">
                <a:latin typeface="Arial" charset="0"/>
                <a:cs typeface="Arial" charset="0"/>
              </a:rPr>
              <a:t>İade talebi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fiili teslim </a:t>
            </a:r>
            <a:r>
              <a:rPr lang="tr-TR" dirty="0" smtClean="0">
                <a:latin typeface="Arial" charset="0"/>
                <a:cs typeface="Arial" charset="0"/>
              </a:rPr>
              <a:t>dönemidir.(fatura önce olursa 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o dönemdir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AMA  ERKEN  FATURA DURUMUNDA İADE YİNE TESLİME BAĞLI</a:t>
            </a:r>
            <a:r>
              <a:rPr lang="tr-TR" dirty="0" smtClean="0">
                <a:latin typeface="Arial" charset="0"/>
                <a:cs typeface="Arial" charset="0"/>
              </a:rPr>
              <a:t>)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(Teslim:Alıcının tasarrufuna </a:t>
            </a:r>
            <a:r>
              <a:rPr lang="tr-TR" dirty="0" smtClean="0">
                <a:latin typeface="Arial" charset="0"/>
                <a:cs typeface="Arial" charset="0"/>
              </a:rPr>
              <a:t>terk,tutanak,yoklama,faturalı abonelik)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Konut teslimlerinde ,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YERİNDE İNŞA EDİLMEYEN EŞYAYA(Beyaz eşya</a:t>
            </a:r>
            <a:r>
              <a:rPr lang="tr-TR" dirty="0" smtClean="0">
                <a:latin typeface="Arial" charset="0"/>
                <a:cs typeface="Arial" charset="0"/>
              </a:rPr>
              <a:t> )genel oran uygulanır.İndirim hakkı var,iadeye konu olmaz.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Ortak sosyal alanlar </a:t>
            </a:r>
            <a:r>
              <a:rPr lang="tr-TR" dirty="0" smtClean="0">
                <a:latin typeface="Arial" charset="0"/>
                <a:cs typeface="Arial" charset="0"/>
              </a:rPr>
              <a:t>için harcamalar indirim var,iadeye dahil değil.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Konutları kendi kendine fatura ederse nihai tüketiciye teslim olmadığından,iade için üçüncü şahsa satış beklenir.(oysa  düşük, bedelsizde emsal bedel üzerinden </a:t>
            </a:r>
            <a:r>
              <a:rPr lang="tr-TR" dirty="0" err="1" smtClean="0">
                <a:latin typeface="Arial" charset="0"/>
                <a:cs typeface="Arial" charset="0"/>
              </a:rPr>
              <a:t>kdv</a:t>
            </a:r>
            <a:r>
              <a:rPr lang="tr-TR" dirty="0" smtClean="0">
                <a:latin typeface="Arial" charset="0"/>
                <a:cs typeface="Arial" charset="0"/>
              </a:rPr>
              <a:t> alıyoruz:çelişki)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Bina altındaki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otopark harcaması </a:t>
            </a:r>
            <a:r>
              <a:rPr lang="tr-TR" dirty="0" smtClean="0">
                <a:latin typeface="Arial" charset="0"/>
                <a:cs typeface="Arial" charset="0"/>
              </a:rPr>
              <a:t>da iadeye konu edilir.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Teras bahçesi ve çatı terası, balkonlar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bir konuta ait değilse</a:t>
            </a:r>
            <a:r>
              <a:rPr lang="tr-TR" dirty="0" smtClean="0">
                <a:latin typeface="Arial" charset="0"/>
                <a:cs typeface="Arial" charset="0"/>
              </a:rPr>
              <a:t> ( KONUTTAN BAĞIMSIZ ÇIKIŞ YOKSA)faydalı alan dışındadır,bunlar ve 150 m2 </a:t>
            </a:r>
            <a:r>
              <a:rPr lang="tr-TR" dirty="0" err="1" smtClean="0">
                <a:latin typeface="Arial" charset="0"/>
                <a:cs typeface="Arial" charset="0"/>
              </a:rPr>
              <a:t>nin</a:t>
            </a:r>
            <a:r>
              <a:rPr lang="tr-TR" dirty="0" smtClean="0">
                <a:latin typeface="Arial" charset="0"/>
                <a:cs typeface="Arial" charset="0"/>
              </a:rPr>
              <a:t> hesabında dikkate alınmaz. Bir konuta aitse 2 M2 üstü dahil değildir. 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DİKKAT. İADE İNCELEMELERİNDE MALİYET YÜKSEKLİĞİNDEN KAYNAKLANAN İADELER YAPILMIYOR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9646" cy="1306661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KOD UYGULAMASI</a:t>
            </a:r>
            <a:br>
              <a:rPr lang="tr-TR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</a:br>
            <a:endParaRPr lang="tr-TR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>
          <a:xfrm>
            <a:off x="250825" y="1628775"/>
            <a:ext cx="8570913" cy="453548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Kod uygulaması 84 </a:t>
            </a:r>
            <a:r>
              <a:rPr lang="tr-TR" dirty="0" err="1"/>
              <a:t>nolu</a:t>
            </a:r>
            <a:r>
              <a:rPr lang="tr-TR" dirty="0"/>
              <a:t> Tebliği müteakiben a)Haksız iade uygulamasını engellemek</a:t>
            </a:r>
          </a:p>
          <a:p>
            <a:r>
              <a:rPr lang="tr-TR" dirty="0" smtClean="0"/>
              <a:t>b)Haklı </a:t>
            </a:r>
            <a:r>
              <a:rPr lang="tr-TR" dirty="0"/>
              <a:t>iade </a:t>
            </a:r>
            <a:r>
              <a:rPr lang="tr-TR" dirty="0" smtClean="0"/>
              <a:t>taleplerini </a:t>
            </a:r>
            <a:r>
              <a:rPr lang="tr-TR" dirty="0"/>
              <a:t>zamanında yerine getirmek için uygulamaya konuldu</a:t>
            </a:r>
          </a:p>
          <a:p>
            <a:r>
              <a:rPr lang="tr-TR" dirty="0">
                <a:solidFill>
                  <a:srgbClr val="FF0000"/>
                </a:solidFill>
              </a:rPr>
              <a:t>ANCAK ZAMAN İÇİNDE CİDDİ SIKINTILARA YOL AÇTI,KODA GİRMEK KOLAY , ÇIKMAK ZOR OLDUĞU İÇİN VE YANLIŞ TESPİTLER DÜRÜST MÜKELLEFLERİN TİCARİ  İLİŞKİLERİNİ TERS ETKİLEDİĞİ İÇİN DURDURULDU.</a:t>
            </a:r>
          </a:p>
          <a:p>
            <a:endParaRPr lang="tr-T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33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tr-TR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892480" cy="5733256"/>
          </a:xfrm>
        </p:spPr>
        <p:txBody>
          <a:bodyPr/>
          <a:lstStyle/>
          <a:p>
            <a:r>
              <a:rPr lang="tr-TR" dirty="0" smtClean="0"/>
              <a:t>ANCAK 2010 DAN İTİBAREN </a:t>
            </a:r>
            <a:r>
              <a:rPr lang="tr-TR" dirty="0" smtClean="0">
                <a:solidFill>
                  <a:srgbClr val="FF0000"/>
                </a:solidFill>
              </a:rPr>
              <a:t>KDV VİRA PROJESİYLE BİRLİKTE GETİRİLEN  ‘’ÖZEL ESASLARA TABİİ 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MÜKELLEFLER</a:t>
            </a:r>
            <a:r>
              <a:rPr lang="tr-TR" dirty="0" smtClean="0">
                <a:solidFill>
                  <a:srgbClr val="FF0000"/>
                </a:solidFill>
              </a:rPr>
              <a:t> LİSTESİ ‘’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KOD UYGULAMASININ YERİNE GEÇMİŞ OLDU. (2010/72 SAYILI İÇ GENELGE İLE)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İNCELEME ELEMANLARIN YAZDIKLARI SMYB DÜZENLEME KULLANMA RAPORLARINA EK 1 TABLO İLE BUNLARLA İŞ YAPANLARI VD NE BİLDİRİR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BA BS FORMLARI ÇAPRAZ KONTROLÜ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 VD YOKLAMALARI İLE </a:t>
            </a:r>
            <a:r>
              <a:rPr lang="tr-TR" dirty="0" smtClean="0">
                <a:solidFill>
                  <a:srgbClr val="FF0000"/>
                </a:solidFill>
              </a:rPr>
              <a:t>ÖZEL MÜKELLEFLER LİSTESİ OLUŞTURULUR</a:t>
            </a:r>
            <a:endParaRPr lang="tr-T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251520" y="980728"/>
            <a:ext cx="6720533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İNCELEME SEÇİMİNDE  KRİTERLER  NELER OLABİLİR?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SEKTÖR ORTALAMASININ ALTINDA KARLILIK ORANI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YÜKSEK GENEL GİDER VEYA KKEG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DÜZELTME BEYANLARI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SÜREKLİ DEVİR KDV 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SÜREKLİ ZARAR,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İLİŞKİLİ TARAFLARLA  TİCARİ İLİŞKİLER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STOPAJ KDV VE MUHTASARLA UYUMSUZLUKLAR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YÜKSEK KASA VE ORTAKLAR CARİ HESABI (BORÇLU CARİ, AÇIK ÖDEME/ALIŞ,ALACAKLI CARİ AÇIK SATIŞ ŞÜPHESİ  ;ADAT?)</a:t>
            </a:r>
          </a:p>
          <a:p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85392"/>
            <a:ext cx="9144000" cy="547260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DİKKAT: 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MAYISTA YÜRÜRLÜĞE GİREN YENİ KDV TEBLİĞİ İLE  ALT MÜKELLEFELERDE SORUN OLUR İSE  MÜTESELSİL SORUMLULUK  UYGULAMASINDAN DELİL SERBESTİSİ ( C/H ÖDEMELERİ,TAŞIMA FATURASI,SİGORTA POLİÇESİ VB )  İLE KURTULANABİLİYOR</a:t>
            </a:r>
          </a:p>
          <a:p>
            <a:pPr lvl="0"/>
            <a:r>
              <a:rPr lang="tr-TR" dirty="0">
                <a:solidFill>
                  <a:schemeClr val="tx2"/>
                </a:solidFill>
              </a:rPr>
              <a:t>· Sahte belge </a:t>
            </a:r>
            <a:r>
              <a:rPr lang="tr-TR" u="sng" dirty="0">
                <a:solidFill>
                  <a:schemeClr val="tx2"/>
                </a:solidFill>
              </a:rPr>
              <a:t>düzenleme raporu</a:t>
            </a:r>
            <a:r>
              <a:rPr lang="tr-TR" dirty="0">
                <a:solidFill>
                  <a:schemeClr val="tx2"/>
                </a:solidFill>
              </a:rPr>
              <a:t> olanlar 5 yıl</a:t>
            </a:r>
            <a:br>
              <a:rPr lang="tr-TR" dirty="0">
                <a:solidFill>
                  <a:schemeClr val="tx2"/>
                </a:solidFill>
              </a:rPr>
            </a:br>
            <a:r>
              <a:rPr lang="tr-TR" dirty="0">
                <a:solidFill>
                  <a:schemeClr val="tx2"/>
                </a:solidFill>
              </a:rPr>
              <a:t>· Sahte belge </a:t>
            </a:r>
            <a:r>
              <a:rPr lang="tr-TR" u="sng" dirty="0">
                <a:solidFill>
                  <a:schemeClr val="tx2"/>
                </a:solidFill>
              </a:rPr>
              <a:t>düzenleme tespiti</a:t>
            </a:r>
            <a:r>
              <a:rPr lang="tr-TR" dirty="0">
                <a:solidFill>
                  <a:schemeClr val="tx2"/>
                </a:solidFill>
              </a:rPr>
              <a:t> olanlar 4 yıl</a:t>
            </a:r>
            <a:br>
              <a:rPr lang="tr-TR" dirty="0">
                <a:solidFill>
                  <a:schemeClr val="tx2"/>
                </a:solidFill>
              </a:rPr>
            </a:br>
            <a:r>
              <a:rPr lang="tr-TR" dirty="0">
                <a:solidFill>
                  <a:schemeClr val="tx2"/>
                </a:solidFill>
              </a:rPr>
              <a:t>· Sahte belge </a:t>
            </a:r>
            <a:r>
              <a:rPr lang="tr-TR" u="sng" dirty="0">
                <a:solidFill>
                  <a:schemeClr val="tx2"/>
                </a:solidFill>
              </a:rPr>
              <a:t>kullanma raporu</a:t>
            </a:r>
            <a:r>
              <a:rPr lang="tr-TR" dirty="0">
                <a:solidFill>
                  <a:schemeClr val="tx2"/>
                </a:solidFill>
              </a:rPr>
              <a:t> olanlar 4 yıl</a:t>
            </a:r>
            <a:br>
              <a:rPr lang="tr-TR" dirty="0">
                <a:solidFill>
                  <a:schemeClr val="tx2"/>
                </a:solidFill>
              </a:rPr>
            </a:br>
            <a:r>
              <a:rPr lang="tr-TR" dirty="0">
                <a:solidFill>
                  <a:schemeClr val="tx2"/>
                </a:solidFill>
              </a:rPr>
              <a:t>· Sahte belge </a:t>
            </a:r>
            <a:r>
              <a:rPr lang="tr-TR" u="sng" dirty="0">
                <a:solidFill>
                  <a:schemeClr val="tx2"/>
                </a:solidFill>
              </a:rPr>
              <a:t>kullanma tespiti</a:t>
            </a:r>
            <a:r>
              <a:rPr lang="tr-TR" dirty="0">
                <a:solidFill>
                  <a:schemeClr val="tx2"/>
                </a:solidFill>
              </a:rPr>
              <a:t> olanlar 3 yıl</a:t>
            </a:r>
          </a:p>
          <a:p>
            <a:r>
              <a:rPr lang="tr-TR" dirty="0">
                <a:solidFill>
                  <a:schemeClr val="tx2"/>
                </a:solidFill>
              </a:rPr>
              <a:t>süre geçtikten sonra müracaatlarına gerek kalmaksızın kapsamdan çıkabilecektir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‘</a:t>
            </a:r>
            <a:r>
              <a:rPr lang="tr-TR" dirty="0" smtClean="0">
                <a:solidFill>
                  <a:srgbClr val="FF0000"/>
                </a:solidFill>
              </a:rPr>
              <a:t>’HİS’’ (HIZLI İADE SERTİFİKASI ) Lİ MÜKELLEFLER İADEYİ DAHA KOLAY ALABİLİYORLAR:</a:t>
            </a:r>
          </a:p>
          <a:p>
            <a:r>
              <a:rPr lang="tr-TR" dirty="0" smtClean="0"/>
              <a:t>ESKİ UYGULAMADAKİ GİBİ  AKTİF+ MADDİ DURAN VARLIK + ÖZSERMAYE+NET SATIŞ+ÇALIŞAN SAYISI KOŞULLARINI TAŞIYAN ,SMYB DÜZENLEME KULLANMA FİİLİ İŞLEMEYEN ,VERGİ BORCU OLMAYAN MÜKELLEFLER  HİS  ALABİLİRLER VE İADELERİNİ VİR VE YMM RAPORU OLMADAN  BEŞ GÜN İÇİNDE ALABİLİRLER .</a:t>
            </a:r>
          </a:p>
          <a:p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1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HER YIL BİR AY VİR TABİ TUTULUYOR OLMASI TERCİHİ AZALTIYOR.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YENİ TEBLİĞDE SİSTEME GİREN DEĞİŞİKLİKLER:</a:t>
            </a:r>
          </a:p>
          <a:p>
            <a:r>
              <a:rPr lang="tr-TR" dirty="0" smtClean="0"/>
              <a:t>OLUMSUZ KISMIN DÜZELTİLMEDEN İADE YAPILMAMASI,</a:t>
            </a:r>
          </a:p>
          <a:p>
            <a:r>
              <a:rPr lang="tr-TR" dirty="0" smtClean="0"/>
              <a:t> EKSİK GİDERME SÜRESİ 3  AYA YÜKSELTİLDİ,  </a:t>
            </a:r>
          </a:p>
          <a:p>
            <a:r>
              <a:rPr lang="tr-TR" dirty="0" smtClean="0"/>
              <a:t>ÖNCEKİ İADELERDE % 5 E KADAR OLUMSUZLUK BELGE İPTALİNE YOL AÇMIYOR.</a:t>
            </a:r>
          </a:p>
          <a:p>
            <a:r>
              <a:rPr lang="tr-TR" dirty="0" smtClean="0"/>
              <a:t>SMYB DIŞINDAKİ NEDENLERLE RAPOR YAZILMASI BELGE İPTALİNE SEBEP OLMUYOR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1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tr-TR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  150 M2 HESABINDA FAYDALI ALAN</a:t>
            </a:r>
          </a:p>
        </p:txBody>
      </p:sp>
      <p:sp>
        <p:nvSpPr>
          <p:cNvPr id="6963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latin typeface="Arial" charset="0"/>
                <a:cs typeface="Arial" charset="0"/>
              </a:rPr>
              <a:t>Net alan=faydalı alan=temiz alan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Duvarlardan 2.5X2 = 5 cm sıva payı düşülür,balkon ,kömürlük,garaj,asansör dahil (prensip)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AMA BİNA İÇERİSİNDEKİ (,KÖMÜRLÜK,DEPO,SIĞINAK ,KAPICI DAİRESİ,ASANSÖR,YAKIT DEPOSU,GENEL GİRİŞ,TESİSAT ODASI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ORTAK  KULLANIM ALANLARI HARİÇ</a:t>
            </a:r>
            <a:endParaRPr lang="tr-TR" dirty="0" smtClean="0">
              <a:latin typeface="Arial" charset="0"/>
              <a:cs typeface="Arial" charset="0"/>
            </a:endParaRPr>
          </a:p>
          <a:p>
            <a:r>
              <a:rPr lang="tr-TR" dirty="0" smtClean="0">
                <a:latin typeface="Arial" charset="0"/>
                <a:cs typeface="Arial" charset="0"/>
              </a:rPr>
              <a:t>KONUTLARDAKİ BALKON VE TERASLARIN 2 M2 Sİ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HARİÇ </a:t>
            </a:r>
          </a:p>
          <a:p>
            <a:r>
              <a:rPr lang="tr-TR" dirty="0" smtClean="0">
                <a:latin typeface="Arial" charset="0"/>
                <a:cs typeface="Arial" charset="0"/>
              </a:rPr>
              <a:t>GARAJLAR:BİNA İÇERİSİNDE İSE 2,3 ARABA BİLE OLSA (İZDÜŞÜMÜ ŞART DEĞİL) ;BİNA DIŞINDA İSE 18 M2 LİK BÖLÜMÜ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HARİÇ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539552" y="1340768"/>
            <a:ext cx="8229600" cy="5184576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6388561"/>
              </p:ext>
            </p:extLst>
          </p:nvPr>
        </p:nvGraphicFramePr>
        <p:xfrm>
          <a:off x="755576" y="1554322"/>
          <a:ext cx="792088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4614"/>
                <a:gridCol w="4816266"/>
              </a:tblGrid>
              <a:tr h="34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150 M2 HESABINDA FAYDALI ALAN ( 9 ve 30 NOLU KDV GENEL TEBLİĞİ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7" marR="620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YENİ KDV GENEL TEBLİĞİ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7" marR="62037" marT="0" marB="0"/>
                </a:tc>
              </a:tr>
              <a:tr h="417717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tr-TR" sz="1200" dirty="0">
                          <a:effectLst/>
                        </a:rPr>
                        <a:t>Net alan=faydalı alan=temiz alan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tr-TR" sz="1200" dirty="0">
                          <a:effectLst/>
                        </a:rPr>
                        <a:t>Duvarlardan 2.5X2 = 5 cm sıva payı düşülür,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tr-TR" sz="1200" dirty="0">
                          <a:effectLst/>
                        </a:rPr>
                        <a:t>balkon ,</a:t>
                      </a:r>
                      <a:r>
                        <a:rPr lang="tr-TR" sz="1200" dirty="0" err="1">
                          <a:effectLst/>
                        </a:rPr>
                        <a:t>kömürlük,garaj,asansör</a:t>
                      </a:r>
                      <a:r>
                        <a:rPr lang="tr-TR" sz="1200" dirty="0">
                          <a:effectLst/>
                        </a:rPr>
                        <a:t> dahil (prensip)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tr-TR" sz="1200" dirty="0">
                          <a:effectLst/>
                        </a:rPr>
                        <a:t>KONUTLARDAKİ BALKON VE TERASLARIN 2 M2 Sİ HARİÇ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tr-TR" sz="1200" dirty="0">
                          <a:effectLst/>
                        </a:rPr>
                        <a:t>AMA BİNA İÇERİSİNDEKİ (,KÖMÜRLÜK,DEPO,SIĞINAK ,KAPICI DAİRESİ,ASANSÖR,YAKIT DEPOSU,GENEL GİRİŞ,TESİSAT ODASI ORTAK  KULLANIM ALANLARI HARİÇ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tr-TR" sz="1200" dirty="0">
                          <a:effectLst/>
                        </a:rPr>
                        <a:t>GARAJLAR:BİNA İÇERİSİNDE İSE 2,3 ARABA BİLE OLSA (İZDÜŞÜMÜ ŞART DEĞİL) ;BİNA DIŞINDA İSE 18 M2 LİK BÖLÜMÜ HARİÇ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7" marR="620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Duvarlardan 2.5X2 = 5 cm sıva payı düşülür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Balkon, kömürlük, garaj, asansör boşluğu ve benzeri yerler, dahildir.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-Bir konuttaki balkonların veya arsa zemininden 0,75 </a:t>
                      </a:r>
                      <a:r>
                        <a:rPr lang="tr-TR" sz="1200" dirty="0" err="1">
                          <a:effectLst/>
                        </a:rPr>
                        <a:t>m.den</a:t>
                      </a:r>
                      <a:r>
                        <a:rPr lang="tr-TR" sz="1200" dirty="0">
                          <a:effectLst/>
                        </a:rPr>
                        <a:t> yüksek terasların toplamının 2 m</a:t>
                      </a:r>
                      <a:r>
                        <a:rPr lang="tr-TR" sz="1200" baseline="30000" dirty="0">
                          <a:effectLst/>
                        </a:rPr>
                        <a:t>2</a:t>
                      </a:r>
                      <a:r>
                        <a:rPr lang="tr-TR" sz="1200" dirty="0">
                          <a:effectLst/>
                        </a:rPr>
                        <a:t>'si HARİÇ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EKLENTİLER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-Bodrumlarda konut başına bir adet, konutun bulunduğu bina dışında konut başına 4 m</a:t>
                      </a:r>
                      <a:r>
                        <a:rPr lang="tr-TR" sz="1200" baseline="30000" dirty="0">
                          <a:effectLst/>
                        </a:rPr>
                        <a:t>2</a:t>
                      </a:r>
                      <a:r>
                        <a:rPr lang="tr-TR" sz="1200" dirty="0">
                          <a:effectLst/>
                        </a:rPr>
                        <a:t>'den büyük olmamak üzere yapılan kömürlük veya depo,-Kalorifer dairesi, yakıt deposu, sığınak, kapıcı dairesi, müşterek hizmete ayrılan depo, çamaşırlık,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GARAJLAR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-Bina içindeki İSE HARİÇ, bina dışında konut başına 18 m</a:t>
                      </a:r>
                      <a:r>
                        <a:rPr lang="tr-TR" sz="1200" baseline="30000" dirty="0">
                          <a:effectLst/>
                        </a:rPr>
                        <a:t>2</a:t>
                      </a:r>
                      <a:r>
                        <a:rPr lang="tr-TR" sz="1200" dirty="0">
                          <a:effectLst/>
                        </a:rPr>
                        <a:t>'den büyük olmamalı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7" marR="620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06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ORTAK ALANLAR</a:t>
            </a:r>
          </a:p>
        </p:txBody>
      </p:sp>
      <p:sp>
        <p:nvSpPr>
          <p:cNvPr id="70659" name="2 İçerik Yer Tutucusu"/>
          <p:cNvSpPr>
            <a:spLocks noGrp="1"/>
          </p:cNvSpPr>
          <p:nvPr>
            <p:ph idx="1"/>
          </p:nvPr>
        </p:nvSpPr>
        <p:spPr>
          <a:xfrm>
            <a:off x="250825" y="2060575"/>
            <a:ext cx="9075738" cy="431958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HAVUZ ,SOSYAL KLÜP,ÇOCUK PARKI </a:t>
            </a:r>
            <a:r>
              <a:rPr lang="tr-TR" dirty="0" smtClean="0">
                <a:latin typeface="Arial" charset="0"/>
                <a:cs typeface="Arial" charset="0"/>
              </a:rPr>
              <a:t>GİBİ SOSYAL ALANLAR:</a:t>
            </a:r>
          </a:p>
          <a:p>
            <a:pPr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İKİ GÖRÜŞ :1) DİĞER ORTAK ALANLAR GİBİ DEĞERLENDİRİLİR</a:t>
            </a:r>
          </a:p>
          <a:p>
            <a:pPr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2)SOSYAL AMAÇ TAŞIMAZ, TADAD EDİLMEMİŞTİR.</a:t>
            </a:r>
          </a:p>
          <a:p>
            <a:pPr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KAT BAHÇELERİ VE TERASLAR:EĞER </a:t>
            </a:r>
            <a:r>
              <a:rPr lang="tr-TR" dirty="0" smtClean="0">
                <a:latin typeface="Arial" charset="0"/>
                <a:cs typeface="Arial" charset="0"/>
              </a:rPr>
              <a:t>DAİREDEN ÇIKIŞ KAPISI YOK İSE ORTAK ALAN KABUL EDİLEBİLİR.AMA , TİCARİ İCAPLARA UYGUN OLMALI </a:t>
            </a:r>
          </a:p>
          <a:p>
            <a:pPr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 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TAŞINABİLİR EŞYA</a:t>
            </a:r>
            <a:r>
              <a:rPr lang="tr-TR" dirty="0" smtClean="0">
                <a:latin typeface="Arial" charset="0"/>
                <a:cs typeface="Arial" charset="0"/>
              </a:rPr>
              <a:t>; SPLİT KLİMA,MOBİLYA,BEYAZ EŞYA İÇİN GENEL ORAN UYGULANIR,İNDİRİM YAPILIR, AMA İADEYE KONU EDİLMEZ.</a:t>
            </a:r>
          </a:p>
          <a:p>
            <a:pPr>
              <a:buFont typeface="Arial" charset="0"/>
              <a:buNone/>
            </a:pPr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DİKKAT</a:t>
            </a:r>
          </a:p>
        </p:txBody>
      </p:sp>
      <p:sp>
        <p:nvSpPr>
          <p:cNvPr id="7270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sz="9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KONUT TESLİMİNDEN SONRA ÇIKAN KUR FARKI VE VADE FARKLARI DA KONUTUN TABİ OLDUĞU ORANDA KDV YE TABİ (GT 105/E)</a:t>
            </a:r>
          </a:p>
          <a:p>
            <a:r>
              <a:rPr lang="tr-TR" sz="9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HENÜZ İNŞAATI TAMAMLANMAMIŞ YERLER (TAPU SENEDİNDE VEYA İSKAN RUHSATINDA KONUT OLMAK VE 150 M2 NİN ALTINDA OLMAK KAYDIYLA)CİNS TASHİHİ YAPILMASA BİLE   KONUT SAYILIR ,İNDİRİMLİ KDV</a:t>
            </a:r>
          </a:p>
          <a:p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KANUNEN KABUL EDİLMEYEN GİDERİN KDV Sİ</a:t>
            </a:r>
          </a:p>
        </p:txBody>
      </p:sp>
      <p:sp>
        <p:nvSpPr>
          <p:cNvPr id="737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KDV mad 30 /</a:t>
            </a:r>
            <a:r>
              <a:rPr lang="tr-TR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d’’KKEG</a:t>
            </a:r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ye ait KDV indirim yapılmaz.’’ Mad 58 ‘’Vergiye tabi işlemler üzerinden hesaplanan KDV ,GV ve KV matrahı yönünden gider yazılamaz’’ </a:t>
            </a:r>
          </a:p>
          <a:p>
            <a:pPr>
              <a:buFont typeface="Arial" charset="0"/>
              <a:buNone/>
            </a:pPr>
            <a:r>
              <a:rPr lang="tr-T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DOLAYISIYLA KKEG YE AİT KDV DE KKEG </a:t>
            </a:r>
            <a:r>
              <a:rPr lang="tr-TR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dir</a:t>
            </a:r>
            <a:endParaRPr lang="tr-TR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444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sz="3600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itchFamily="2" charset="-79"/>
              </a:rPr>
              <a:t>VI) DAMGA VERGİSİ UYGULAMASIYLA İLGİLİ HATALAR</a:t>
            </a:r>
            <a:endParaRPr lang="tr-TR" sz="3600" dirty="0">
              <a:solidFill>
                <a:srgbClr val="FF0000"/>
              </a:solidFill>
              <a:latin typeface="Arial Black" panose="020B0A04020102020204" pitchFamily="34" charset="0"/>
              <a:cs typeface="Aharoni" pitchFamily="2" charset="-79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SÖZLEŞMEDE DAMGA VERGİSİNİ  DOĞURAN OLAY ISLAK ORJİNAL İMZANIN VEYA GÜVENLİKLİ ELEKTRONİK İMZANIN ATILMASIDIR.</a:t>
            </a:r>
          </a:p>
          <a:p>
            <a:r>
              <a:rPr lang="tr-TR" dirty="0" smtClean="0"/>
              <a:t>YETKİSİZ TEMSİL VE İMZA EKSİKLİĞİ DV DOĞUŞUNU ETKİLER.</a:t>
            </a:r>
          </a:p>
          <a:p>
            <a:r>
              <a:rPr lang="tr-TR" dirty="0" smtClean="0"/>
              <a:t>VERGİ SÖZLEŞME HÜKÜMLERİNDEN  HUKUKEN YARARLANILDIĞI ANDA (İMZA) DOĞAR </a:t>
            </a:r>
          </a:p>
          <a:p>
            <a:r>
              <a:rPr lang="tr-TR" dirty="0" smtClean="0"/>
              <a:t>FAKS VEYA İNTERNET ORTAMINDA DOĞMAZ.</a:t>
            </a:r>
          </a:p>
          <a:p>
            <a:r>
              <a:rPr lang="tr-TR" dirty="0" smtClean="0"/>
              <a:t>DŞTY:RESMİ ŞEKLE BAĞLI İŞLEMLERDE USULE UYULMAMIŞSA DOĞMAZ (ÖRN TAPUDA YAPILACAK GM SATIŞ İŞLEMLERİ)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1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İHBARLAR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ÇAPRAZ İNCELEMELER,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BANKA  KREDİ VERİLERİYLE ,TAPU HARCIYLA  UYUMSUZLUKLAR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TAPU KAYITLARINDAKİ YOĞUN HAREKETLER,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İSTİSNA UYGULAMALARI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404665"/>
            <a:ext cx="8964488" cy="5615136"/>
          </a:xfrm>
        </p:spPr>
        <p:txBody>
          <a:bodyPr>
            <a:normAutofit lnSpcReduction="10000"/>
          </a:bodyPr>
          <a:lstStyle/>
          <a:p>
            <a:endParaRPr lang="tr-TR" sz="2400" u="sng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r>
              <a:rPr lang="tr-TR" sz="2400" b="1" i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DİKKAT:</a:t>
            </a:r>
          </a:p>
          <a:p>
            <a:r>
              <a:rPr lang="tr-TR" sz="2400" b="1" i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SÖZLEŞMELER İLE FATURALARIN EŞLEŞMESİ, ALT TAŞERONLARA ÖDEMENİN MAKBUZ İLE KARŞILAŞTIRILMASI, KÂĞITLARIN KAÇ ÖRNEK DÜZENLENDİĞİ,</a:t>
            </a:r>
          </a:p>
          <a:p>
            <a:r>
              <a:rPr lang="tr-TR" sz="2400" b="1" i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HASILAT PAYLAŞIMI SÖZLEŞMESİ DE DV TABİ ,AMA GYO TARAFSA ONA İSABET EDEN BÖLÜM İSTİSNADIR.</a:t>
            </a:r>
          </a:p>
          <a:p>
            <a:r>
              <a:rPr lang="tr-TR" sz="2400" b="1" i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SÖZLEŞMELERİN </a:t>
            </a:r>
            <a:r>
              <a:rPr lang="tr-TR" sz="2400" b="1" i="1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TEKLİF /KABUL </a:t>
            </a:r>
            <a:r>
              <a:rPr lang="tr-TR" sz="2400" b="1" i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ŞEKLİNDE DÜZENLENMESİ DE DV SONUCUNU DOĞURUR.</a:t>
            </a:r>
          </a:p>
          <a:p>
            <a:r>
              <a:rPr lang="tr-TR" sz="2400" b="1" i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İLK SÖZLEŞMEDEKİ İŞTEN AYRI YENİ BİR İŞ VEYA TAAHHÜT İCAP ETTİRECEK ŞEKİLDE UZARSA ARTAN KISIM DV TABİDİR.</a:t>
            </a:r>
          </a:p>
          <a:p>
            <a:r>
              <a:rPr lang="tr-TR" sz="2400" b="1" i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KENDİLİĞİNDEN UZAYAN SÖZLEŞMELER İÇİN DV ÖDENMEZ.</a:t>
            </a:r>
          </a:p>
          <a:p>
            <a:r>
              <a:rPr lang="tr-TR" sz="2400" b="1" i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İLAVE SÜRE YOKSA,TUTARDA ARTIŞ ,YENİ KALEMLER İŞLER YOKSA  (ÖRN TEL ,KOORDİNATÖR DEĞİŞİKLİĞİ GİBİ) YENİ DV YOK,AMA SONRADAN MİKTAR EKLENEN ŞERH DV DOĞURUR.</a:t>
            </a:r>
          </a:p>
          <a:p>
            <a:endParaRPr lang="tr-TR" sz="2400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48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TEŞEKKÜRLER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        NUR EKESAN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tr-TR" sz="4400" dirty="0" smtClean="0"/>
              <a:t>YMM,NEKS YMM AŞ</a:t>
            </a:r>
          </a:p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                        </a:t>
            </a:r>
            <a:r>
              <a:rPr lang="tr-TR" sz="4400" dirty="0" err="1" smtClean="0">
                <a:solidFill>
                  <a:srgbClr val="FF0000"/>
                </a:solidFill>
                <a:hlinkClick r:id="rId2"/>
              </a:rPr>
              <a:t>neks</a:t>
            </a:r>
            <a:r>
              <a:rPr lang="tr-TR" sz="4400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tr-TR" sz="4400" dirty="0" err="1" smtClean="0">
                <a:solidFill>
                  <a:srgbClr val="FF0000"/>
                </a:solidFill>
                <a:hlinkClick r:id="rId2"/>
              </a:rPr>
              <a:t>neksymm</a:t>
            </a:r>
            <a:r>
              <a:rPr lang="tr-TR" sz="4400" dirty="0" smtClean="0">
                <a:solidFill>
                  <a:srgbClr val="FF0000"/>
                </a:solidFill>
                <a:hlinkClick r:id="rId2"/>
              </a:rPr>
              <a:t>.com</a:t>
            </a:r>
            <a:endParaRPr lang="tr-TR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400" smtClean="0">
                <a:solidFill>
                  <a:srgbClr val="FF0000"/>
                </a:solidFill>
              </a:rPr>
              <a:t>                         www.</a:t>
            </a:r>
            <a:r>
              <a:rPr lang="tr-TR" sz="4400" dirty="0" err="1" smtClean="0">
                <a:solidFill>
                  <a:srgbClr val="FF0000"/>
                </a:solidFill>
              </a:rPr>
              <a:t>neksymm</a:t>
            </a:r>
            <a:r>
              <a:rPr lang="tr-TR" sz="4400" dirty="0" smtClean="0">
                <a:solidFill>
                  <a:srgbClr val="FF0000"/>
                </a:solidFill>
              </a:rPr>
              <a:t>.com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1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tr-TR" sz="4400" dirty="0" smtClean="0">
                <a:solidFill>
                  <a:srgbClr val="FF0000"/>
                </a:solidFill>
              </a:rPr>
              <a:t>VERGİ İNCELEMESİ: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VERGİ İNCELEMESİ, MÜKELLEFLERİNİN HAKLARININ VE YÜKÜMLÜLÜKLERİNİN VE SONUÇLARININ  İYİ BİLİNMESİ GEREKEN  CİDDİ BİR SÜREÇTİR.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GEREK İNCELEME SIRASINDA ,GEREKSE SONRASINDA İZLENECEK YOLDA YAPILACAK HATALAR,MÜKELLEFİN YASAL HAKLARINI KAYBETMESİNE VE CİDDİ MADDİ, MANEVİ  ZARARLARA UĞRAMASINA YOL AÇABİLİR</a:t>
            </a:r>
            <a:r>
              <a:rPr lang="tr-TR" dirty="0" smtClean="0">
                <a:solidFill>
                  <a:schemeClr val="accent1"/>
                </a:solidFill>
              </a:rPr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4535</Words>
  <Application>Microsoft Office PowerPoint</Application>
  <PresentationFormat>Ekran Gösterisi (4:3)</PresentationFormat>
  <Paragraphs>544</Paragraphs>
  <Slides>82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82</vt:i4>
      </vt:variant>
    </vt:vector>
  </HeadingPairs>
  <TitlesOfParts>
    <vt:vector size="83" baseType="lpstr">
      <vt:lpstr>Ofis Teması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1)DÖVİZLİ AVANSLAR DEĞERLENİR Mİ? </vt:lpstr>
      <vt:lpstr>İNŞAAT TAMAMLANMADAN TESLİM</vt:lpstr>
      <vt:lpstr>İNŞAAT TAMAMLANMADAN TESLİM</vt:lpstr>
      <vt:lpstr> </vt:lpstr>
      <vt:lpstr> </vt:lpstr>
      <vt:lpstr> MALZEME ALIŞLARINDA NELERE DİKKAT EDELİM?</vt:lpstr>
      <vt:lpstr>MALİYET TESPİTİ VE DAĞITIMI</vt:lpstr>
      <vt:lpstr>MALİYET DAĞITIMININ ÖNEMİ</vt:lpstr>
      <vt:lpstr>Slayt 30</vt:lpstr>
      <vt:lpstr>2)Mal alımı ve aktif alımı ile ilgili finansman giderleri: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Slayt 42</vt:lpstr>
      <vt:lpstr>1/A)   KAT KARŞILIĞI</vt:lpstr>
      <vt:lpstr> </vt:lpstr>
      <vt:lpstr> </vt:lpstr>
      <vt:lpstr> </vt:lpstr>
      <vt:lpstr>1/B)HASILAT PAYLAŞIMI</vt:lpstr>
      <vt:lpstr>Slayt 48</vt:lpstr>
      <vt:lpstr> </vt:lpstr>
      <vt:lpstr> </vt:lpstr>
      <vt:lpstr>Slayt 51</vt:lpstr>
      <vt:lpstr>Yurtdışı inşaatlarda çalışan işçiler</vt:lpstr>
      <vt:lpstr> </vt:lpstr>
      <vt:lpstr> </vt:lpstr>
      <vt:lpstr> </vt:lpstr>
      <vt:lpstr> </vt:lpstr>
      <vt:lpstr> </vt:lpstr>
      <vt:lpstr> </vt:lpstr>
      <vt:lpstr>Slayt 59</vt:lpstr>
      <vt:lpstr> </vt:lpstr>
      <vt:lpstr> </vt:lpstr>
      <vt:lpstr> </vt:lpstr>
      <vt:lpstr> </vt:lpstr>
      <vt:lpstr> </vt:lpstr>
      <vt:lpstr> </vt:lpstr>
      <vt:lpstr> </vt:lpstr>
      <vt:lpstr>KDV İADE İNCELEMELERİ VE İNDİRİMLİ ORAN</vt:lpstr>
      <vt:lpstr>KOD UYGULAMASI </vt:lpstr>
      <vt:lpstr> </vt:lpstr>
      <vt:lpstr> </vt:lpstr>
      <vt:lpstr> </vt:lpstr>
      <vt:lpstr> </vt:lpstr>
      <vt:lpstr>3)  150 M2 HESABINDA FAYDALI ALAN</vt:lpstr>
      <vt:lpstr> </vt:lpstr>
      <vt:lpstr>ORTAK ALANLAR</vt:lpstr>
      <vt:lpstr>DİKKAT</vt:lpstr>
      <vt:lpstr>KANUNEN KABUL EDİLMEYEN GİDERİN KDV Sİ</vt:lpstr>
      <vt:lpstr> </vt:lpstr>
      <vt:lpstr> </vt:lpstr>
      <vt:lpstr>Slayt 80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</dc:creator>
  <cp:lastModifiedBy>dell</cp:lastModifiedBy>
  <cp:revision>336</cp:revision>
  <dcterms:created xsi:type="dcterms:W3CDTF">2013-01-29T08:34:30Z</dcterms:created>
  <dcterms:modified xsi:type="dcterms:W3CDTF">2014-05-08T12:11:59Z</dcterms:modified>
</cp:coreProperties>
</file>