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346" r:id="rId3"/>
    <p:sldId id="373" r:id="rId4"/>
    <p:sldId id="376" r:id="rId5"/>
    <p:sldId id="374" r:id="rId6"/>
    <p:sldId id="322" r:id="rId7"/>
    <p:sldId id="325" r:id="rId8"/>
    <p:sldId id="361" r:id="rId9"/>
    <p:sldId id="324" r:id="rId10"/>
    <p:sldId id="323" r:id="rId11"/>
    <p:sldId id="358" r:id="rId12"/>
    <p:sldId id="365" r:id="rId13"/>
    <p:sldId id="366" r:id="rId14"/>
    <p:sldId id="359" r:id="rId15"/>
    <p:sldId id="357" r:id="rId16"/>
    <p:sldId id="349" r:id="rId17"/>
    <p:sldId id="362" r:id="rId18"/>
    <p:sldId id="328" r:id="rId19"/>
    <p:sldId id="377" r:id="rId20"/>
    <p:sldId id="371" r:id="rId21"/>
    <p:sldId id="367" r:id="rId22"/>
    <p:sldId id="363" r:id="rId23"/>
    <p:sldId id="364" r:id="rId24"/>
    <p:sldId id="368" r:id="rId25"/>
    <p:sldId id="372" r:id="rId26"/>
    <p:sldId id="370" r:id="rId27"/>
    <p:sldId id="375" r:id="rId28"/>
    <p:sldId id="301" r:id="rId29"/>
    <p:sldId id="317"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varScale="1">
        <p:scale>
          <a:sx n="68" d="100"/>
          <a:sy n="68" d="100"/>
        </p:scale>
        <p:origin x="-1458"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06.09.2013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06.09.2013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06.09.2013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06.09.2013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06.09.2013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pPr/>
              <a:t>06.09.2013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pPr/>
              <a:t>06.09.2013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pPr/>
              <a:t>06.09.2013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06.09.2013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06.09.2013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06.09.2013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06.09.2013</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neks@neksymm.com"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124744"/>
            <a:ext cx="9144000" cy="5733256"/>
          </a:xfrm>
        </p:spPr>
        <p:txBody>
          <a:bodyPr>
            <a:noAutofit/>
          </a:bodyPr>
          <a:lstStyle/>
          <a:p>
            <a:endParaRPr lang="tr-TR" dirty="0" smtClean="0">
              <a:solidFill>
                <a:srgbClr val="FF0000"/>
              </a:solidFill>
            </a:endParaRPr>
          </a:p>
          <a:p>
            <a:pPr>
              <a:buNone/>
            </a:pPr>
            <a:r>
              <a:rPr lang="tr-TR" dirty="0" smtClean="0">
                <a:solidFill>
                  <a:srgbClr val="FF0000"/>
                </a:solidFill>
              </a:rPr>
              <a:t> </a:t>
            </a:r>
          </a:p>
          <a:p>
            <a:pPr>
              <a:buNone/>
            </a:pPr>
            <a:r>
              <a:rPr lang="tr-TR" sz="3600" dirty="0" smtClean="0">
                <a:solidFill>
                  <a:srgbClr val="FF0000"/>
                </a:solidFill>
              </a:rPr>
              <a:t>         </a:t>
            </a:r>
            <a:r>
              <a:rPr lang="tr-TR" sz="3600" i="1" dirty="0" smtClean="0">
                <a:solidFill>
                  <a:srgbClr val="FF0000"/>
                </a:solidFill>
              </a:rPr>
              <a:t>6486  SAYILI VARLIK BARIŞI YASASININ  </a:t>
            </a:r>
          </a:p>
          <a:p>
            <a:pPr>
              <a:buNone/>
            </a:pPr>
            <a:r>
              <a:rPr lang="tr-TR" sz="3600" i="1" dirty="0" smtClean="0">
                <a:solidFill>
                  <a:srgbClr val="FF0000"/>
                </a:solidFill>
              </a:rPr>
              <a:t>                            GETİRDİKLERİ </a:t>
            </a:r>
          </a:p>
          <a:p>
            <a:pPr>
              <a:buNone/>
            </a:pPr>
            <a:endParaRPr lang="tr-TR" dirty="0" smtClean="0">
              <a:solidFill>
                <a:srgbClr val="FF0000"/>
              </a:solidFill>
            </a:endParaRPr>
          </a:p>
          <a:p>
            <a:pPr>
              <a:buNone/>
            </a:pPr>
            <a:r>
              <a:rPr lang="tr-TR" dirty="0" smtClean="0"/>
              <a:t>                                            NUR EKESAN</a:t>
            </a:r>
          </a:p>
          <a:p>
            <a:pPr>
              <a:buNone/>
            </a:pPr>
            <a:r>
              <a:rPr lang="tr-TR" dirty="0" smtClean="0"/>
              <a:t>                            Yeminli Mali Müşavir, NEKS YMM</a:t>
            </a:r>
            <a:endParaRPr lang="tr-TR" dirty="0" smtClean="0">
              <a:solidFill>
                <a:srgbClr val="FF0000"/>
              </a:solidFill>
            </a:endParaRPr>
          </a:p>
          <a:p>
            <a:pPr>
              <a:buNone/>
            </a:pPr>
            <a:endParaRPr lang="tr-TR" dirty="0" smtClean="0">
              <a:solidFill>
                <a:srgbClr val="FF0000"/>
              </a:solidFill>
            </a:endParaRPr>
          </a:p>
          <a:p>
            <a:pPr>
              <a:buNone/>
            </a:pPr>
            <a:endParaRPr lang="tr-TR" dirty="0">
              <a:solidFill>
                <a:srgbClr val="FF0000"/>
              </a:solidFill>
            </a:endParaRP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196752"/>
            <a:ext cx="9144000" cy="5472608"/>
          </a:xfrm>
        </p:spPr>
        <p:txBody>
          <a:bodyPr>
            <a:normAutofit fontScale="92500" lnSpcReduction="10000"/>
          </a:bodyPr>
          <a:lstStyle/>
          <a:p>
            <a:pPr>
              <a:buNone/>
            </a:pPr>
            <a:r>
              <a:rPr lang="tr-TR" dirty="0" smtClean="0">
                <a:solidFill>
                  <a:srgbClr val="FF0000"/>
                </a:solidFill>
              </a:rPr>
              <a:t>  VARLIK BARIŞINDAN YARARLANMANIN  VERGİ İNCELEMELERİNE  KARŞI SAĞLADIĞI  TEMİNAT :</a:t>
            </a:r>
          </a:p>
          <a:p>
            <a:pPr>
              <a:buNone/>
            </a:pPr>
            <a:r>
              <a:rPr lang="tr-TR" dirty="0" smtClean="0"/>
              <a:t>1)BU BEYANLAR,  YENİ İNCELEMELERDE  DELİL VE  BAŞKA İNCELEMENİN  GEREKÇESİ  OLAMAZ.</a:t>
            </a:r>
          </a:p>
          <a:p>
            <a:pPr>
              <a:buNone/>
            </a:pPr>
            <a:r>
              <a:rPr lang="tr-TR" dirty="0" smtClean="0">
                <a:solidFill>
                  <a:srgbClr val="FF0000"/>
                </a:solidFill>
              </a:rPr>
              <a:t>2) TARHİYATTAN TENZİL İMKANI:</a:t>
            </a:r>
          </a:p>
          <a:p>
            <a:pPr>
              <a:buNone/>
            </a:pPr>
            <a:r>
              <a:rPr lang="tr-TR" dirty="0" smtClean="0">
                <a:solidFill>
                  <a:srgbClr val="FF0000"/>
                </a:solidFill>
              </a:rPr>
              <a:t> KANUN YAYIN TARİHİNDEN </a:t>
            </a:r>
            <a:r>
              <a:rPr lang="tr-TR" dirty="0" smtClean="0">
                <a:solidFill>
                  <a:schemeClr val="tx2"/>
                </a:solidFill>
              </a:rPr>
              <a:t>SONRA(29 MAYIS 2013)</a:t>
            </a:r>
            <a:r>
              <a:rPr lang="tr-TR" dirty="0" smtClean="0">
                <a:solidFill>
                  <a:srgbClr val="FF0000"/>
                </a:solidFill>
              </a:rPr>
              <a:t> BAŞLAMIŞ OLAN 2012 DAHİL   GELİR ,KURUMLAR VE KDV  </a:t>
            </a:r>
            <a:r>
              <a:rPr lang="tr-TR" dirty="0" smtClean="0">
                <a:solidFill>
                  <a:srgbClr val="7030A0"/>
                </a:solidFill>
              </a:rPr>
              <a:t>VE AYNI VERGİLERLE İLGİLİ </a:t>
            </a:r>
            <a:r>
              <a:rPr lang="tr-TR" dirty="0" smtClean="0">
                <a:solidFill>
                  <a:srgbClr val="FF0000"/>
                </a:solidFill>
              </a:rPr>
              <a:t> SORUMLU SIFATIYLA TEVKİFAT  VERGİ  İNCELEMELERİNDE (TAKDİR KOMİSYONUNA SEVKLER  DAHİL ) BULUNACAK MATRAH FARKINDAN , BEYAN EDİLEN TUTARLAR TENZİL EDİLECEKTİR. </a:t>
            </a:r>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lstStyle/>
          <a:p>
            <a:pPr>
              <a:buNone/>
            </a:pPr>
            <a:r>
              <a:rPr lang="tr-TR" dirty="0" smtClean="0">
                <a:solidFill>
                  <a:srgbClr val="FF0000"/>
                </a:solidFill>
              </a:rPr>
              <a:t> İNCELEME SİGORTASI  DÖRT ŞARTIN</a:t>
            </a:r>
            <a:r>
              <a:rPr lang="tr-TR" dirty="0" smtClean="0">
                <a:solidFill>
                  <a:srgbClr val="92D050"/>
                </a:solidFill>
              </a:rPr>
              <a:t> BİRLİKTE </a:t>
            </a:r>
            <a:r>
              <a:rPr lang="tr-TR" dirty="0" smtClean="0">
                <a:solidFill>
                  <a:srgbClr val="FF0000"/>
                </a:solidFill>
              </a:rPr>
              <a:t>GERÇEKLEŞMESİNE BAĞLIDIR:</a:t>
            </a:r>
          </a:p>
          <a:p>
            <a:pPr>
              <a:buNone/>
            </a:pPr>
            <a:r>
              <a:rPr lang="tr-TR" dirty="0" smtClean="0"/>
              <a:t>1)BEYAN</a:t>
            </a:r>
          </a:p>
          <a:p>
            <a:pPr>
              <a:buNone/>
            </a:pPr>
            <a:r>
              <a:rPr lang="tr-TR" dirty="0" smtClean="0"/>
              <a:t>2)TRANSFER (taşınmaz hariç)</a:t>
            </a:r>
          </a:p>
          <a:p>
            <a:pPr>
              <a:buNone/>
            </a:pPr>
            <a:r>
              <a:rPr lang="tr-TR" dirty="0" smtClean="0"/>
              <a:t>3)%2  BORCUN ÖDENMESİ (</a:t>
            </a:r>
            <a:r>
              <a:rPr lang="tr-TR" dirty="0" smtClean="0">
                <a:solidFill>
                  <a:srgbClr val="FF0000"/>
                </a:solidFill>
              </a:rPr>
              <a:t>ÖDENMEZ İSE SİGORTA NİTELİĞİ KALMAZ AMA 6183 E GÖRE TAHSİL DEVAM EDER</a:t>
            </a:r>
            <a:r>
              <a:rPr lang="tr-TR" dirty="0" smtClean="0"/>
              <a:t>)</a:t>
            </a:r>
          </a:p>
          <a:p>
            <a:pPr>
              <a:buNone/>
            </a:pPr>
            <a:r>
              <a:rPr lang="tr-TR" dirty="0" smtClean="0"/>
              <a:t> 4)KANAAT  VERİCİ VESİKAYLA TEVSİK</a:t>
            </a: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normAutofit lnSpcReduction="10000"/>
          </a:bodyPr>
          <a:lstStyle/>
          <a:p>
            <a:endParaRPr lang="tr-TR" dirty="0" smtClean="0"/>
          </a:p>
          <a:p>
            <a:r>
              <a:rPr lang="tr-TR" dirty="0" smtClean="0">
                <a:solidFill>
                  <a:schemeClr val="accent1"/>
                </a:solidFill>
              </a:rPr>
              <a:t>KANAAT VERİCİ VESİKA NEDİR (NASIL İSPATLANIR?)</a:t>
            </a:r>
          </a:p>
          <a:p>
            <a:r>
              <a:rPr lang="tr-TR" dirty="0" smtClean="0"/>
              <a:t>BANKA ,BANKER KAYITLARI,</a:t>
            </a:r>
          </a:p>
          <a:p>
            <a:r>
              <a:rPr lang="tr-TR" dirty="0" smtClean="0"/>
              <a:t>POSTA İDARESİ NEZDİNDEKİ ÇEK,</a:t>
            </a:r>
          </a:p>
          <a:p>
            <a:r>
              <a:rPr lang="tr-TR" dirty="0" smtClean="0">
                <a:solidFill>
                  <a:srgbClr val="FF0000"/>
                </a:solidFill>
              </a:rPr>
              <a:t>NOTERDE  YAPILMIŞ SENET VE SÖZLEŞME,</a:t>
            </a:r>
          </a:p>
          <a:p>
            <a:r>
              <a:rPr lang="tr-TR" dirty="0" smtClean="0">
                <a:solidFill>
                  <a:srgbClr val="FF0000"/>
                </a:solidFill>
              </a:rPr>
              <a:t>DEFTER KAYITLARI</a:t>
            </a:r>
          </a:p>
          <a:p>
            <a:r>
              <a:rPr lang="tr-TR" dirty="0" smtClean="0">
                <a:solidFill>
                  <a:srgbClr val="FF0000"/>
                </a:solidFill>
              </a:rPr>
              <a:t>FATURA,SATIŞ BELGELERİ,</a:t>
            </a:r>
          </a:p>
          <a:p>
            <a:r>
              <a:rPr lang="tr-TR" dirty="0" smtClean="0"/>
              <a:t>MUKAVELENAME,TAAHHÜTNAME,</a:t>
            </a:r>
          </a:p>
          <a:p>
            <a:r>
              <a:rPr lang="tr-TR" dirty="0" smtClean="0"/>
              <a:t>İHBARNAME,MAHKEME İLAMI KEFALETNAME,(VUK242)</a:t>
            </a:r>
            <a:endParaRPr lang="tr-TR" dirty="0">
              <a:solidFill>
                <a:srgbClr val="FF0000"/>
              </a:solidFill>
            </a:endParaRP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lstStyle/>
          <a:p>
            <a:endParaRPr lang="tr-TR" dirty="0" smtClean="0"/>
          </a:p>
          <a:p>
            <a:r>
              <a:rPr lang="tr-TR" dirty="0" smtClean="0"/>
              <a:t>ŞİRKET ORTAKLIK KAYITLARI,</a:t>
            </a:r>
          </a:p>
          <a:p>
            <a:r>
              <a:rPr lang="tr-TR" dirty="0" smtClean="0"/>
              <a:t>ARACI KURUM,PORTFÖY YÖNETİM ŞİRKETİ,SİGORTA ŞİRKETİ KAYITLARI,</a:t>
            </a:r>
          </a:p>
          <a:p>
            <a:r>
              <a:rPr lang="tr-TR" dirty="0" smtClean="0"/>
              <a:t>BUNLAR DIŞINDAKİ KAYITLARIN KONSOLOSLUKÇA ONAYLANMASI GEREKİR.</a:t>
            </a:r>
          </a:p>
          <a:p>
            <a:r>
              <a:rPr lang="tr-TR" dirty="0" smtClean="0"/>
              <a:t>ZAMANAŞIMI SÜRESİNCE SAKLANMALI, </a:t>
            </a:r>
          </a:p>
          <a:p>
            <a:r>
              <a:rPr lang="tr-TR" dirty="0" smtClean="0"/>
              <a:t>BEYAN SIRASINDA İBRAZ  İSTENEMEZ.</a:t>
            </a:r>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340768"/>
            <a:ext cx="9144000" cy="5517232"/>
          </a:xfrm>
        </p:spPr>
        <p:txBody>
          <a:bodyPr>
            <a:normAutofit fontScale="92500" lnSpcReduction="10000"/>
          </a:bodyPr>
          <a:lstStyle/>
          <a:p>
            <a:pPr>
              <a:buNone/>
            </a:pPr>
            <a:r>
              <a:rPr lang="tr-TR" dirty="0" smtClean="0">
                <a:solidFill>
                  <a:srgbClr val="FF0000"/>
                </a:solidFill>
              </a:rPr>
              <a:t>    NASIL İŞLEYECEK?</a:t>
            </a:r>
          </a:p>
          <a:p>
            <a:r>
              <a:rPr lang="tr-TR" dirty="0" smtClean="0"/>
              <a:t>29 MAYISTAN SONRA BAŞLAMIŞ OLAN VERGİ İNCELEMELERİNİ (</a:t>
            </a:r>
            <a:r>
              <a:rPr lang="tr-TR" dirty="0" smtClean="0">
                <a:solidFill>
                  <a:srgbClr val="FF0000"/>
                </a:solidFill>
              </a:rPr>
              <a:t>DAVET+İBRAZ+ BAŞLAMA VEYA MATRAH TESİS TUTANAĞI+DEFTER İSTEME YAZISI +TAKDİRE SEVK DURUMLAR HARİÇ) </a:t>
            </a:r>
            <a:r>
              <a:rPr lang="tr-TR" dirty="0" smtClean="0"/>
              <a:t>YAPAN İNCELEME ELEMANI, AFTAN YARARLANILAN MİKTARI DÜŞEREK TARHİYAT YAPACAKTIR.</a:t>
            </a:r>
            <a:endParaRPr lang="tr-TR" dirty="0" smtClean="0">
              <a:solidFill>
                <a:srgbClr val="FF0000"/>
              </a:solidFill>
            </a:endParaRPr>
          </a:p>
          <a:p>
            <a:r>
              <a:rPr lang="tr-TR" dirty="0" smtClean="0">
                <a:solidFill>
                  <a:srgbClr val="FF0000"/>
                </a:solidFill>
              </a:rPr>
              <a:t>AYNI FİİLDEN KAYNAKLANAN MATRAHA  DAYALI TARHİYATLAR  VARSA , AYNI BEYAN HEPSİNDEN DÜŞÜLECEK (ÖRN;100 TL KAYIT DIŞI HASILATA DAYALI 20 TL  KV+GEÇİCİ  VE  18 TL KDV TARHİYATI İÇİN 100 TL  BEYAN  2 TL ÖDEME YAPILMIŞ OLMASI YETERLİDİR)</a:t>
            </a:r>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lstStyle/>
          <a:p>
            <a:endParaRPr lang="tr-TR" dirty="0" smtClean="0"/>
          </a:p>
          <a:p>
            <a:r>
              <a:rPr lang="tr-TR" dirty="0" smtClean="0">
                <a:solidFill>
                  <a:srgbClr val="7030A0"/>
                </a:solidFill>
              </a:rPr>
              <a:t>FARKLI FİİLLERE DAYALI ,AYNI TARİHLİ  İKİ RAPOR VARSA ORANTILI OLARAK MAHSUP EDİLECEK,</a:t>
            </a:r>
          </a:p>
          <a:p>
            <a:r>
              <a:rPr lang="tr-TR" dirty="0" smtClean="0">
                <a:solidFill>
                  <a:srgbClr val="7030A0"/>
                </a:solidFill>
              </a:rPr>
              <a:t>FARKLI TARİHLERDE İKİ RAPOR ,VARSA  </a:t>
            </a:r>
            <a:r>
              <a:rPr lang="tr-TR" dirty="0" smtClean="0">
                <a:solidFill>
                  <a:srgbClr val="FF0000"/>
                </a:solidFill>
              </a:rPr>
              <a:t>İLK OLARAK KRONOLOJİK OLARAK ÖNCE GELEN RAPORA İAT TARHİYAT MAHSUP EDİLECEKTİR.</a:t>
            </a:r>
            <a:endParaRPr lang="tr-TR" dirty="0" smtClean="0">
              <a:solidFill>
                <a:srgbClr val="7030A0"/>
              </a:solidFill>
            </a:endParaRP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124744"/>
            <a:ext cx="9144000" cy="5733256"/>
          </a:xfrm>
        </p:spPr>
        <p:txBody>
          <a:bodyPr>
            <a:normAutofit fontScale="92500" lnSpcReduction="20000"/>
          </a:bodyPr>
          <a:lstStyle/>
          <a:p>
            <a:r>
              <a:rPr lang="tr-TR" dirty="0" smtClean="0">
                <a:solidFill>
                  <a:srgbClr val="FF0000"/>
                </a:solidFill>
              </a:rPr>
              <a:t>VARLIK BARIŞINDA İNCE NOKTALAR:</a:t>
            </a:r>
          </a:p>
          <a:p>
            <a:r>
              <a:rPr lang="tr-TR" dirty="0" smtClean="0">
                <a:solidFill>
                  <a:srgbClr val="7030A0"/>
                </a:solidFill>
              </a:rPr>
              <a:t>VERASET İNTİKAL VERGİSİ, İADE KDV NİN GERİ TALEP EDİLMESİ,EMLAK ,GÜMRÜK,ÖİV VERGİLERİ,HER TÜRLÜ ÖZEL USULSÜZLÜK CEZALARI,HÜRRİYETİ BAĞLAYICI CEZALAR,KARA PARA ÖNLEME SUÇLARİ KAPSAM DIŞIDIR.</a:t>
            </a:r>
            <a:endParaRPr lang="tr-TR" dirty="0" smtClean="0">
              <a:solidFill>
                <a:srgbClr val="FF0000"/>
              </a:solidFill>
            </a:endParaRPr>
          </a:p>
          <a:p>
            <a:r>
              <a:rPr lang="tr-TR" dirty="0" smtClean="0">
                <a:solidFill>
                  <a:srgbClr val="FF0000"/>
                </a:solidFill>
              </a:rPr>
              <a:t>29 MAYISTAN ÖNCE BAŞLAYAN İNCELEMELER, UZLAŞMA ,İHTİLAF SAFHALARI KAPSAM DIŞIDIR.</a:t>
            </a:r>
          </a:p>
          <a:p>
            <a:r>
              <a:rPr lang="tr-TR" dirty="0" smtClean="0">
                <a:solidFill>
                  <a:srgbClr val="92D050"/>
                </a:solidFill>
              </a:rPr>
              <a:t>ÖDEME İHLALİ,SİGORTA HAKKINI YOK EDER.</a:t>
            </a:r>
          </a:p>
          <a:p>
            <a:r>
              <a:rPr lang="tr-TR" dirty="0" smtClean="0">
                <a:solidFill>
                  <a:srgbClr val="FF0000"/>
                </a:solidFill>
              </a:rPr>
              <a:t>VERGİ CENNETLERİNDEN GELEN PARALAR DAHİL GİBİ GÖRÜNÜYOR.</a:t>
            </a:r>
          </a:p>
          <a:p>
            <a:r>
              <a:rPr lang="tr-TR" dirty="0" smtClean="0"/>
              <a:t>KENDİSİ HK İNCELEME BAŞLAMAMIŞ OLANLAR TEDARİKÇİLERİ NEDENİYLE GELECEKTE KODA GİRMEYE TEDBİR ALIR. </a:t>
            </a:r>
          </a:p>
          <a:p>
            <a:endParaRPr lang="tr-TR" dirty="0" smtClean="0">
              <a:solidFill>
                <a:srgbClr val="FF0000"/>
              </a:solidFill>
            </a:endParaRPr>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400600"/>
          </a:xfrm>
        </p:spPr>
        <p:txBody>
          <a:bodyPr>
            <a:normAutofit/>
          </a:bodyPr>
          <a:lstStyle/>
          <a:p>
            <a:r>
              <a:rPr lang="tr-TR" dirty="0" smtClean="0"/>
              <a:t>ELEKTRONİK ORTAMDA BEYANNAME VEREN BU BEYANI DA ELEKTRONİK ORTAMDA YAPABİLİR.</a:t>
            </a:r>
          </a:p>
          <a:p>
            <a:r>
              <a:rPr lang="tr-TR" dirty="0" smtClean="0">
                <a:solidFill>
                  <a:srgbClr val="FF0000"/>
                </a:solidFill>
              </a:rPr>
              <a:t>AYNI AYDA BİRDEN FAZLA BEYANDA BULUNULABİLİR.</a:t>
            </a:r>
          </a:p>
          <a:p>
            <a:r>
              <a:rPr lang="tr-TR" dirty="0" smtClean="0"/>
              <a:t>DAHA ÖNCE VERİLEN BEYAN İÇİN </a:t>
            </a:r>
            <a:r>
              <a:rPr lang="tr-TR" dirty="0" smtClean="0">
                <a:solidFill>
                  <a:srgbClr val="FF0000"/>
                </a:solidFill>
              </a:rPr>
              <a:t>SONRAKİ AYLARDA </a:t>
            </a:r>
            <a:r>
              <a:rPr lang="tr-TR" dirty="0" smtClean="0"/>
              <a:t>EKSİLTME AMACIYLA DÜZELTME VERİLEBİLİR. ARTIRMAK İÇİN DÜZELTME OLMAZ EK BEYAN OLUR.</a:t>
            </a:r>
          </a:p>
          <a:p>
            <a:r>
              <a:rPr lang="tr-TR" dirty="0" smtClean="0">
                <a:solidFill>
                  <a:srgbClr val="FF0000"/>
                </a:solidFill>
              </a:rPr>
              <a:t>31 EKİME KADAR YENİ İNCELEME BAŞLAMA </a:t>
            </a:r>
            <a:r>
              <a:rPr lang="tr-TR" smtClean="0">
                <a:solidFill>
                  <a:srgbClr val="FF0000"/>
                </a:solidFill>
              </a:rPr>
              <a:t>İHTİMALİNİ AZALTIYOR.</a:t>
            </a:r>
            <a:endParaRPr lang="tr-TR" dirty="0" smtClean="0">
              <a:solidFill>
                <a:srgbClr val="FF0000"/>
              </a:solidFill>
            </a:endParaRPr>
          </a:p>
          <a:p>
            <a:endParaRPr lang="tr-TR" dirty="0" smtClean="0">
              <a:solidFill>
                <a:srgbClr val="FF0000"/>
              </a:solidFill>
            </a:endParaRPr>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196752"/>
            <a:ext cx="9144000" cy="5661248"/>
          </a:xfrm>
        </p:spPr>
        <p:txBody>
          <a:bodyPr>
            <a:normAutofit fontScale="85000" lnSpcReduction="20000"/>
          </a:bodyPr>
          <a:lstStyle/>
          <a:p>
            <a:r>
              <a:rPr lang="tr-TR" dirty="0" smtClean="0">
                <a:solidFill>
                  <a:srgbClr val="FF0000"/>
                </a:solidFill>
              </a:rPr>
              <a:t>YURTDIŞI HİSSELERİNİ SATAN ,İŞYERLERİNİ TASFİYE EDEN GERÇEK KİŞİ VE KURUMLARA ,İŞTİRAK KAZANCI VE TİCARİ KAZANÇ İSTİSNASI: (5811 de benzer hükümler vardı)</a:t>
            </a:r>
          </a:p>
          <a:p>
            <a:pPr>
              <a:buNone/>
            </a:pPr>
            <a:r>
              <a:rPr lang="tr-TR" dirty="0" smtClean="0"/>
              <a:t>     29/5 İLE  31/10 TARİHLERİ ARASINDAGERÇEKLEŞEN ;</a:t>
            </a:r>
          </a:p>
          <a:p>
            <a:r>
              <a:rPr lang="tr-TR" dirty="0" smtClean="0"/>
              <a:t>DAR MÜKELLEFLERE AİT  İŞTİRAK HİSSELERİNİN YURTDIŞINDA  </a:t>
            </a:r>
            <a:r>
              <a:rPr lang="tr-TR" dirty="0" smtClean="0">
                <a:solidFill>
                  <a:srgbClr val="92D050"/>
                </a:solidFill>
              </a:rPr>
              <a:t>SATIŞINDAN</a:t>
            </a:r>
          </a:p>
          <a:p>
            <a:r>
              <a:rPr lang="tr-TR" dirty="0" smtClean="0"/>
              <a:t>BUNLARDAN ELDE EDİLEN </a:t>
            </a:r>
            <a:r>
              <a:rPr lang="tr-TR" dirty="0" smtClean="0">
                <a:solidFill>
                  <a:srgbClr val="92D050"/>
                </a:solidFill>
              </a:rPr>
              <a:t>KAR PAYLARINDAN </a:t>
            </a:r>
            <a:r>
              <a:rPr lang="tr-TR" dirty="0" smtClean="0"/>
              <a:t>(KV 5.MADDEDEKİ SINIRLAMALARA BAĞLI OLMAKSIZIN) </a:t>
            </a:r>
          </a:p>
          <a:p>
            <a:r>
              <a:rPr lang="tr-TR" dirty="0" smtClean="0"/>
              <a:t>YURTDIŞI İŞYERİ VE DAİMİ TEMSİLCİLİKLERİN VEYA DAR MÜKELLEF  ORTAKLIKLARININ </a:t>
            </a:r>
            <a:r>
              <a:rPr lang="tr-TR" dirty="0" smtClean="0">
                <a:solidFill>
                  <a:srgbClr val="92D050"/>
                </a:solidFill>
              </a:rPr>
              <a:t>TASFİYESİ </a:t>
            </a:r>
            <a:r>
              <a:rPr lang="tr-TR" dirty="0" smtClean="0"/>
              <a:t>YOLUYLA (31 EKİM 2013 E KADAR OLANLAR DAHİL) ELDE EDİLEN KAZANÇLAR</a:t>
            </a:r>
          </a:p>
          <a:p>
            <a:r>
              <a:rPr lang="tr-TR" dirty="0" smtClean="0">
                <a:solidFill>
                  <a:srgbClr val="C00000"/>
                </a:solidFill>
              </a:rPr>
              <a:t>İLE </a:t>
            </a:r>
          </a:p>
          <a:p>
            <a:r>
              <a:rPr lang="tr-TR" dirty="0" smtClean="0">
                <a:solidFill>
                  <a:srgbClr val="00B0F0"/>
                </a:solidFill>
              </a:rPr>
              <a:t>YURTDIŞI DAİMİ TEMSİLCİLİK VE İŞYERLERİNİN 1/1/2013 VE 31/10/2013 ARASI ELDE  EDİLEN TİCARİ KAZANÇLARI</a:t>
            </a:r>
          </a:p>
          <a:p>
            <a:endParaRPr lang="tr-TR" dirty="0" smtClean="0">
              <a:solidFill>
                <a:schemeClr val="tx2"/>
              </a:solidFill>
            </a:endParaRPr>
          </a:p>
          <a:p>
            <a:endParaRPr lang="tr-TR" dirty="0">
              <a:solidFill>
                <a:srgbClr val="FF0000"/>
              </a:solidFill>
            </a:endParaRP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340768"/>
            <a:ext cx="9144000" cy="5517232"/>
          </a:xfrm>
        </p:spPr>
        <p:txBody>
          <a:bodyPr>
            <a:normAutofit/>
          </a:bodyPr>
          <a:lstStyle/>
          <a:p>
            <a:r>
              <a:rPr lang="tr-TR" dirty="0" smtClean="0">
                <a:solidFill>
                  <a:srgbClr val="00B0F0"/>
                </a:solidFill>
              </a:rPr>
              <a:t>TAM MÜKELLEF KİŞİ VE KURUMLARIN </a:t>
            </a:r>
          </a:p>
          <a:p>
            <a:r>
              <a:rPr lang="tr-TR" dirty="0" smtClean="0">
                <a:solidFill>
                  <a:srgbClr val="FF0000"/>
                </a:solidFill>
              </a:rPr>
              <a:t>29/5 </a:t>
            </a:r>
            <a:r>
              <a:rPr lang="tr-TR" dirty="0" smtClean="0">
                <a:solidFill>
                  <a:srgbClr val="FF0000"/>
                </a:solidFill>
              </a:rPr>
              <a:t>-31/10  ARASI ELDE EDİLEN </a:t>
            </a:r>
          </a:p>
          <a:p>
            <a:r>
              <a:rPr lang="tr-TR" dirty="0" smtClean="0"/>
              <a:t>İŞTİRAK HİSSE SATIŞLARI İLE</a:t>
            </a:r>
          </a:p>
          <a:p>
            <a:r>
              <a:rPr lang="tr-TR" dirty="0" smtClean="0"/>
              <a:t>İŞTİRAK SATIŞ GELİRİ</a:t>
            </a:r>
          </a:p>
          <a:p>
            <a:pPr>
              <a:buNone/>
            </a:pPr>
            <a:r>
              <a:rPr lang="tr-TR" dirty="0" smtClean="0"/>
              <a:t>  </a:t>
            </a:r>
            <a:r>
              <a:rPr lang="tr-TR" dirty="0" smtClean="0">
                <a:solidFill>
                  <a:srgbClr val="FF0000"/>
                </a:solidFill>
              </a:rPr>
              <a:t>1/1/2013 -31/10/2013 ARASI ELDE EDİLEN </a:t>
            </a:r>
          </a:p>
          <a:p>
            <a:pPr>
              <a:buNone/>
            </a:pPr>
            <a:r>
              <a:rPr lang="tr-TR" dirty="0" smtClean="0"/>
              <a:t> YURTDIŞI ŞUBE KAZANÇLARI</a:t>
            </a:r>
          </a:p>
          <a:p>
            <a:r>
              <a:rPr lang="tr-TR" dirty="0" smtClean="0">
                <a:solidFill>
                  <a:srgbClr val="FF0000"/>
                </a:solidFill>
              </a:rPr>
              <a:t>29/5 -31/12 ARASI ELDE  EDİLEN </a:t>
            </a:r>
          </a:p>
          <a:p>
            <a:r>
              <a:rPr lang="tr-TR" dirty="0" smtClean="0"/>
              <a:t>İŞTİRAK TASFİYE </a:t>
            </a:r>
            <a:r>
              <a:rPr lang="tr-TR" dirty="0" smtClean="0"/>
              <a:t>GELİRLERİ</a:t>
            </a:r>
          </a:p>
          <a:p>
            <a:r>
              <a:rPr lang="tr-TR" dirty="0" smtClean="0"/>
              <a:t>KAPSAMA GİRİYOR </a:t>
            </a:r>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lstStyle/>
          <a:p>
            <a:r>
              <a:rPr lang="tr-TR" dirty="0" smtClean="0">
                <a:solidFill>
                  <a:srgbClr val="FF0000"/>
                </a:solidFill>
              </a:rPr>
              <a:t>VARLIK BARIŞI:</a:t>
            </a:r>
          </a:p>
          <a:p>
            <a:r>
              <a:rPr lang="tr-TR" dirty="0" smtClean="0"/>
              <a:t>2008 YILINDA ÇIKAN 5811 SAYILI YASAYA PARALELDİR. O YASAYLA (YURTİÇİ KAYNAKLAR DA KAPSAMDAYDI)28 MİLYAR TL BEYAN EDİLMİŞTİ.</a:t>
            </a:r>
          </a:p>
          <a:p>
            <a:r>
              <a:rPr lang="tr-TR" dirty="0" smtClean="0"/>
              <a:t>ŞU ANDA 130 MİLYAR DOLAR YURTDIŞI KAYNAK OLDUĞU TAHMİN EDİLİYOR,BUNUN 20 MİLYAR DOLARI  BARIŞ KAPSAMINA GİRMESİ HEDEFLENİYOR.</a:t>
            </a:r>
          </a:p>
          <a:p>
            <a:r>
              <a:rPr lang="tr-TR" dirty="0" smtClean="0"/>
              <a:t>CUMHURİYETİN 32. VERGİ AFFI OLARAK KABUL EDİLEBİLİR.</a:t>
            </a:r>
          </a:p>
          <a:p>
            <a:endParaRPr lang="tr-TR" dirty="0">
              <a:solidFill>
                <a:srgbClr val="FF0000"/>
              </a:solidFill>
            </a:endParaRP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196752"/>
            <a:ext cx="9144000" cy="5661248"/>
          </a:xfrm>
        </p:spPr>
        <p:txBody>
          <a:bodyPr/>
          <a:lstStyle/>
          <a:p>
            <a:endParaRPr lang="tr-TR" dirty="0" smtClean="0"/>
          </a:p>
          <a:p>
            <a:r>
              <a:rPr lang="tr-TR" dirty="0" smtClean="0"/>
              <a:t>YIL SONUNA KADAR TÜRKİYEYE TRANSFER EDİLMESİ KAYDIYLA GELİR VE KURUMLAR VERGİSİNDEN İSTİSNADIR.</a:t>
            </a:r>
          </a:p>
          <a:p>
            <a:r>
              <a:rPr lang="tr-TR" dirty="0" smtClean="0"/>
              <a:t>UYGULAMADA </a:t>
            </a:r>
            <a:r>
              <a:rPr lang="tr-TR" dirty="0" smtClean="0">
                <a:solidFill>
                  <a:srgbClr val="FF0000"/>
                </a:solidFill>
              </a:rPr>
              <a:t>YILBAŞINDAN ÖNCE ELDE EDİLMİŞ </a:t>
            </a:r>
            <a:r>
              <a:rPr lang="tr-TR" dirty="0" smtClean="0"/>
              <a:t>YURTDIŞI İŞYERİ VE DAİMİ TEMSİLCİLİK KAZANÇLARI,İŞTİRAK HİSSE SATIŞ KAZANÇLARI, TASFİYE,HİSSE SATIŞ KAZANÇLARI </a:t>
            </a:r>
            <a:r>
              <a:rPr lang="tr-TR" dirty="0" smtClean="0">
                <a:solidFill>
                  <a:srgbClr val="FF0000"/>
                </a:solidFill>
              </a:rPr>
              <a:t>KAPSAMDIŞI</a:t>
            </a:r>
            <a:r>
              <a:rPr lang="tr-TR" dirty="0" smtClean="0"/>
              <a:t> BIRAKILMIŞTIR( BU SINIR YASADA YOKTUR. )BUNLAR İÇİN % 2 ÖDEYEREK AFTAN YARARLANILABİLİR.</a:t>
            </a:r>
            <a:endParaRPr lang="tr-TR" dirty="0" smtClean="0">
              <a:solidFill>
                <a:srgbClr val="FF0000"/>
              </a:solidFill>
            </a:endParaRP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normAutofit fontScale="92500"/>
          </a:bodyPr>
          <a:lstStyle/>
          <a:p>
            <a:pPr>
              <a:buNone/>
            </a:pPr>
            <a:r>
              <a:rPr lang="tr-TR" dirty="0" smtClean="0"/>
              <a:t>    YANİ REHBERE GÖRE  YILBAŞINDAN </a:t>
            </a:r>
            <a:r>
              <a:rPr lang="tr-TR" dirty="0" smtClean="0">
                <a:solidFill>
                  <a:srgbClr val="92D050"/>
                </a:solidFill>
              </a:rPr>
              <a:t>SONRA</a:t>
            </a:r>
            <a:r>
              <a:rPr lang="tr-TR" dirty="0" smtClean="0"/>
              <a:t>  ELDE EDİLMİŞ YURTDIŞI KAZANÇLARI 29/5-31/10 TARİHLERİ ARASINDA GETİRİLİRSE İSTİNADAN YARARLANILIR.</a:t>
            </a:r>
          </a:p>
          <a:p>
            <a:r>
              <a:rPr lang="tr-TR" dirty="0" smtClean="0"/>
              <a:t>ASLINDA KVK 5/1 b-g-h MADDELERİNDE DE İSTİSNA VAR,AMA BURADA ŞARTSIZ İSTİSNA SÖZ KONUSU.</a:t>
            </a:r>
          </a:p>
          <a:p>
            <a:r>
              <a:rPr lang="tr-TR" dirty="0" smtClean="0"/>
              <a:t>YURTDIŞINDA ÖDENEN VERGİLER VARSA BU KAZANÇTAN DÜŞÜLMELİ,DİĞER VERGİLERDEN İNDİRİLEMEZ</a:t>
            </a:r>
          </a:p>
          <a:p>
            <a:r>
              <a:rPr lang="tr-TR" dirty="0" smtClean="0"/>
              <a:t>BEYANNAMEDE İSTİSNALAR ARASINDA BEYAN EDİLECEK,2013 GEÇİCİ VERGİDE  BEYAN EDİLMESİ İSTİSNAYA MANİ DEĞİL</a:t>
            </a:r>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196752"/>
            <a:ext cx="9144000" cy="5661248"/>
          </a:xfrm>
        </p:spPr>
        <p:txBody>
          <a:bodyPr>
            <a:normAutofit lnSpcReduction="10000"/>
          </a:bodyPr>
          <a:lstStyle/>
          <a:p>
            <a:r>
              <a:rPr lang="tr-TR" dirty="0" smtClean="0">
                <a:solidFill>
                  <a:srgbClr val="FF0000"/>
                </a:solidFill>
              </a:rPr>
              <a:t>TARTIŞMA KONULARI:</a:t>
            </a:r>
          </a:p>
          <a:p>
            <a:r>
              <a:rPr lang="tr-TR" dirty="0" smtClean="0">
                <a:solidFill>
                  <a:srgbClr val="FF0000"/>
                </a:solidFill>
              </a:rPr>
              <a:t>1) 29 MAYISTAN SONRA BAŞLAMIŞ 31 EKİMDEN ÖNCE BİTEN İNCELEMELER İÇİN DE  YARARLANILIR.</a:t>
            </a:r>
          </a:p>
          <a:p>
            <a:r>
              <a:rPr lang="tr-TR" dirty="0" smtClean="0">
                <a:solidFill>
                  <a:srgbClr val="FF0000"/>
                </a:solidFill>
              </a:rPr>
              <a:t>2)BİR ORTAĞIN ADINA KAYITLI VARLIK GETİRİLİNCE AKTİFTE HANGİ HESABA YAZILIR?ORTAKLAR ARASINDA NE YAPILIR?</a:t>
            </a:r>
          </a:p>
          <a:p>
            <a:r>
              <a:rPr lang="tr-TR" dirty="0" smtClean="0">
                <a:solidFill>
                  <a:srgbClr val="FF0000"/>
                </a:solidFill>
              </a:rPr>
              <a:t>3)ACCOUNT HOLDER .BENEFİCİAL OWNER DURUMU?</a:t>
            </a:r>
          </a:p>
          <a:p>
            <a:r>
              <a:rPr lang="tr-TR" dirty="0" smtClean="0">
                <a:solidFill>
                  <a:srgbClr val="FF0000"/>
                </a:solidFill>
              </a:rPr>
              <a:t>4)ORTAK HESAPLARDAN GELEN PARA ,HESABIN TAMAMIYSA HİSSELER ORANINDA GELMESİ BEKLENİR,YA DA GERÇEK LEHDARIN İSPATI İSTENİR.</a:t>
            </a: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lstStyle/>
          <a:p>
            <a:endParaRPr lang="tr-TR" dirty="0" smtClean="0">
              <a:solidFill>
                <a:srgbClr val="FF0000"/>
              </a:solidFill>
            </a:endParaRPr>
          </a:p>
          <a:p>
            <a:r>
              <a:rPr lang="tr-TR" dirty="0" smtClean="0">
                <a:solidFill>
                  <a:srgbClr val="FF0000"/>
                </a:solidFill>
              </a:rPr>
              <a:t>5) 15 NİSANDAN ÖNCE  YURTDIŞINDA ALTIN YA DA DÖVİZ VAR İSE BUNUN ALIŞ FATURASINI İBRAZ  EDİLİRSE BUNU VEYA BEDELİNİ GETİREREK YARARLANILABİLİR.</a:t>
            </a:r>
          </a:p>
          <a:p>
            <a:r>
              <a:rPr lang="tr-TR" dirty="0" smtClean="0">
                <a:solidFill>
                  <a:srgbClr val="FF0000"/>
                </a:solidFill>
              </a:rPr>
              <a:t>6)15 /NİSANDAN  SONRA GETİRİLMEK KAYDIYLA ÖNCE  PARAYI GETİRP BEYANI SONRA VEREBİLİRSİNİZ.</a:t>
            </a:r>
          </a:p>
          <a:p>
            <a:r>
              <a:rPr lang="tr-TR" dirty="0" smtClean="0">
                <a:solidFill>
                  <a:srgbClr val="FF0000"/>
                </a:solidFill>
              </a:rPr>
              <a:t>7)HAKSIZ ALINMIŞ KDV İADELERİ İÇİN GEÇERLİ DEĞİLDİR.</a:t>
            </a: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normAutofit fontScale="92500" lnSpcReduction="20000"/>
          </a:bodyPr>
          <a:lstStyle/>
          <a:p>
            <a:r>
              <a:rPr lang="tr-TR" dirty="0" smtClean="0">
                <a:solidFill>
                  <a:srgbClr val="92D050"/>
                </a:solidFill>
              </a:rPr>
              <a:t>7)SÜRESİ 31 TEMMUZDA BİTMEKLE BİRLİKTE ,GEREK  BAŞVURULARDAKİ ORAN   ,GEREKSE BAKANLAR KURULUNUN YETKİSİ DİKKATE ALINDIĞINDA SÜRE  31 EKİME UZATILMIŞTIR.</a:t>
            </a:r>
          </a:p>
          <a:p>
            <a:r>
              <a:rPr lang="tr-TR" dirty="0" smtClean="0">
                <a:solidFill>
                  <a:srgbClr val="92D050"/>
                </a:solidFill>
              </a:rPr>
              <a:t> 8)</a:t>
            </a:r>
            <a:r>
              <a:rPr lang="tr-TR" dirty="0" smtClean="0">
                <a:solidFill>
                  <a:srgbClr val="FF0000"/>
                </a:solidFill>
              </a:rPr>
              <a:t>VADELİ İŞLEM VE OPSİYON KONTRATLARI DA MENKUL KIYMETLER KAPSAMINDADIR.</a:t>
            </a:r>
          </a:p>
          <a:p>
            <a:r>
              <a:rPr lang="tr-TR" dirty="0" smtClean="0">
                <a:solidFill>
                  <a:srgbClr val="C00000"/>
                </a:solidFill>
              </a:rPr>
              <a:t>9)TÜRKİYEYE GETİRİLEN  VE BEYAN EDİLEN KIYMETLERİN TÜRKİYEDE KALMA ZORUNLULUĞU YOKTUR.KAMBİYO MEVZUATINA UYGUN OLMASI VE VERGİSEL SONUÇLARINA (TAKİP) KATLANILMASI HALİNDE GERİ TRANSFER EDİLMESİ TEORİK OLARAK MÜMKÜNDÜR.</a:t>
            </a:r>
          </a:p>
          <a:p>
            <a:r>
              <a:rPr lang="tr-TR" dirty="0" smtClean="0">
                <a:solidFill>
                  <a:srgbClr val="C00000"/>
                </a:solidFill>
              </a:rPr>
              <a:t> 10)ALACAKLAR YARARLANIR MI?</a:t>
            </a:r>
          </a:p>
          <a:p>
            <a:r>
              <a:rPr lang="tr-TR" dirty="0" smtClean="0">
                <a:solidFill>
                  <a:srgbClr val="C00000"/>
                </a:solidFill>
              </a:rPr>
              <a:t>11)KAYITLI VARLIKLAR YARARLANIR MI?</a:t>
            </a:r>
          </a:p>
          <a:p>
            <a:endParaRPr lang="tr-TR" dirty="0">
              <a:solidFill>
                <a:srgbClr val="92D050"/>
              </a:solidFill>
            </a:endParaRP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lstStyle/>
          <a:p>
            <a:endParaRPr lang="tr-TR" dirty="0" smtClean="0"/>
          </a:p>
          <a:p>
            <a:r>
              <a:rPr lang="tr-TR" dirty="0" smtClean="0"/>
              <a:t>10) ORTAKLAR ŞİRKETE PARA GETİRİR İSE , (KENDİ ELDE ETTİKLERİ )GEÇMİŞ KAZANÇLARINDAN ÖTÜRÜ VERGİ RİSKİ TAŞIRLAR MI? </a:t>
            </a:r>
          </a:p>
          <a:p>
            <a:r>
              <a:rPr lang="tr-TR" dirty="0" smtClean="0">
                <a:solidFill>
                  <a:srgbClr val="00B0F0"/>
                </a:solidFill>
              </a:rPr>
              <a:t>11)EUROBONDLARDA İKİ TÜR GELİR VAR,EĞER FAİZ KADAR KISMINI GETİRİRSEK,SADECE KUPON FAİZ GELİRİNİN İNCELENMESİ İLE İLGİLİ (KURUMLAR) TEMİNATTIR.ANA PARA İLE İLGİLİ DEĞER ARTIŞI GELİRİ(HEM KURUM HEM GERÇEK KİŞİ) SİGORTASI  İÇİN ANAPARAYI DA GETİRMEK GEREKİR.</a:t>
            </a:r>
          </a:p>
          <a:p>
            <a:pPr>
              <a:buNone/>
            </a:pPr>
            <a:endParaRPr lang="tr-TR" dirty="0" smtClean="0"/>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196752"/>
            <a:ext cx="9144000" cy="5661248"/>
          </a:xfrm>
        </p:spPr>
        <p:txBody>
          <a:bodyPr>
            <a:normAutofit/>
          </a:bodyPr>
          <a:lstStyle/>
          <a:p>
            <a:pPr>
              <a:buNone/>
            </a:pPr>
            <a:r>
              <a:rPr lang="tr-TR" dirty="0" smtClean="0">
                <a:solidFill>
                  <a:srgbClr val="FF0000"/>
                </a:solidFill>
              </a:rPr>
              <a:t>12) PARA HAVALE EDİLECEK,MENKUL KIYMETLER VİRMAN EDİLECEK.AMA,FİZİKEN SAKLANAN MENKUL KIYMETLER BANKAYA FİZİKEN GETİRİLİP TUTANAK KARŞILIĞI TESLİM EDİLEBİLİR.</a:t>
            </a:r>
          </a:p>
          <a:p>
            <a:pPr>
              <a:buNone/>
            </a:pPr>
            <a:r>
              <a:rPr lang="tr-TR" dirty="0" smtClean="0"/>
              <a:t>13)ÜLKELER ARASI BİLGİ PAYLAŞIM VE VERGİ KAÇAĞINI ÖNLEME ANLAŞMALARI ÇERÇEVESİNDE HESAP BİLGİLERİ PAYLAŞIMI ARTIYOR.</a:t>
            </a:r>
          </a:p>
          <a:p>
            <a:pPr>
              <a:buNone/>
            </a:pPr>
            <a:r>
              <a:rPr lang="tr-TR" dirty="0" smtClean="0"/>
              <a:t>    </a:t>
            </a:r>
            <a:r>
              <a:rPr lang="tr-TR" dirty="0" smtClean="0">
                <a:solidFill>
                  <a:srgbClr val="FF0000"/>
                </a:solidFill>
              </a:rPr>
              <a:t>14) ÖZELLİKLE YURTDIŞI TRUST,FON BENZERİ YAPILARIN  TASFİYE EDİLEREK BEDELİN MALİYETSİZ   GETİRİLMESİ BİR FIRSATTIR </a:t>
            </a: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lstStyle/>
          <a:p>
            <a:endParaRPr lang="tr-TR" dirty="0" smtClean="0"/>
          </a:p>
          <a:p>
            <a:r>
              <a:rPr lang="tr-TR" dirty="0" smtClean="0"/>
              <a:t>15)DEFTERLERE KAYITLI OLAN   YURTDIŞI ALACAKLARI KAPSAMAZ</a:t>
            </a:r>
          </a:p>
          <a:p>
            <a:r>
              <a:rPr lang="tr-TR" dirty="0" smtClean="0"/>
              <a:t>16) ESKİ BAŞVURULAR İÇİN ÖDEME SÜRESİ UZAMADI (ESKİ BAŞVURULAR İÇİN )SADECE BAŞVURU   YENİ BAŞVURULAR İÇİN UZADI (YENİ BAŞVURULAR İÇİN  OTOMATİK UZADI)</a:t>
            </a:r>
          </a:p>
          <a:p>
            <a:endParaRPr lang="tr-TR" dirty="0" smtClean="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340768"/>
            <a:ext cx="9144000" cy="4869160"/>
          </a:xfrm>
        </p:spPr>
        <p:txBody>
          <a:bodyPr>
            <a:normAutofit lnSpcReduction="10000"/>
          </a:bodyPr>
          <a:lstStyle/>
          <a:p>
            <a:pPr>
              <a:buNone/>
            </a:pPr>
            <a:r>
              <a:rPr lang="tr-TR" sz="4000" dirty="0" smtClean="0">
                <a:solidFill>
                  <a:srgbClr val="FF0000"/>
                </a:solidFill>
              </a:rPr>
              <a:t>       </a:t>
            </a:r>
          </a:p>
          <a:p>
            <a:pPr>
              <a:buNone/>
            </a:pPr>
            <a:r>
              <a:rPr lang="tr-TR" sz="4000" dirty="0" smtClean="0">
                <a:solidFill>
                  <a:srgbClr val="FF0000"/>
                </a:solidFill>
              </a:rPr>
              <a:t>                 TEŞEKKÜRLER</a:t>
            </a:r>
          </a:p>
          <a:p>
            <a:pPr>
              <a:buNone/>
            </a:pPr>
            <a:endParaRPr lang="tr-TR" sz="4000" dirty="0" smtClean="0">
              <a:solidFill>
                <a:srgbClr val="FF0000"/>
              </a:solidFill>
            </a:endParaRPr>
          </a:p>
          <a:p>
            <a:pPr>
              <a:buNone/>
            </a:pPr>
            <a:r>
              <a:rPr lang="tr-TR" sz="4000" dirty="0" smtClean="0">
                <a:solidFill>
                  <a:srgbClr val="FF0000"/>
                </a:solidFill>
              </a:rPr>
              <a:t>                                     NUR EKESAN</a:t>
            </a:r>
          </a:p>
          <a:p>
            <a:pPr>
              <a:buNone/>
            </a:pPr>
            <a:r>
              <a:rPr lang="tr-TR" sz="4000" dirty="0" smtClean="0">
                <a:solidFill>
                  <a:srgbClr val="FF0000"/>
                </a:solidFill>
              </a:rPr>
              <a:t>                             </a:t>
            </a:r>
            <a:r>
              <a:rPr lang="tr-TR" sz="4400" dirty="0" smtClean="0"/>
              <a:t>YMM,NEKS YMM AŞ</a:t>
            </a:r>
          </a:p>
          <a:p>
            <a:pPr>
              <a:buNone/>
            </a:pPr>
            <a:r>
              <a:rPr lang="tr-TR" sz="4400" dirty="0" smtClean="0">
                <a:solidFill>
                  <a:srgbClr val="FF0000"/>
                </a:solidFill>
              </a:rPr>
              <a:t>                        </a:t>
            </a:r>
            <a:r>
              <a:rPr lang="tr-TR" sz="4400" dirty="0" err="1" smtClean="0">
                <a:solidFill>
                  <a:srgbClr val="FF0000"/>
                </a:solidFill>
                <a:hlinkClick r:id="rId2"/>
              </a:rPr>
              <a:t>neks</a:t>
            </a:r>
            <a:r>
              <a:rPr lang="tr-TR" sz="4400" dirty="0" smtClean="0">
                <a:solidFill>
                  <a:srgbClr val="FF0000"/>
                </a:solidFill>
                <a:hlinkClick r:id="rId2"/>
              </a:rPr>
              <a:t>@</a:t>
            </a:r>
            <a:r>
              <a:rPr lang="tr-TR" sz="4400" dirty="0" err="1" smtClean="0">
                <a:solidFill>
                  <a:srgbClr val="FF0000"/>
                </a:solidFill>
                <a:hlinkClick r:id="rId2"/>
              </a:rPr>
              <a:t>neksymm</a:t>
            </a:r>
            <a:r>
              <a:rPr lang="tr-TR" sz="4400" dirty="0" smtClean="0">
                <a:solidFill>
                  <a:srgbClr val="FF0000"/>
                </a:solidFill>
                <a:hlinkClick r:id="rId2"/>
              </a:rPr>
              <a:t>.com</a:t>
            </a:r>
            <a:endParaRPr lang="tr-TR" sz="4400" dirty="0" smtClean="0">
              <a:solidFill>
                <a:srgbClr val="FF0000"/>
              </a:solidFill>
            </a:endParaRPr>
          </a:p>
          <a:p>
            <a:pPr>
              <a:buNone/>
            </a:pPr>
            <a:r>
              <a:rPr lang="tr-TR" sz="4400" dirty="0" smtClean="0">
                <a:solidFill>
                  <a:srgbClr val="FF0000"/>
                </a:solidFill>
              </a:rPr>
              <a:t>                         www.</a:t>
            </a:r>
            <a:r>
              <a:rPr lang="tr-TR" sz="4400" dirty="0" err="1" smtClean="0">
                <a:solidFill>
                  <a:srgbClr val="FF0000"/>
                </a:solidFill>
              </a:rPr>
              <a:t>neksymm</a:t>
            </a:r>
            <a:r>
              <a:rPr lang="tr-TR" sz="4400" dirty="0" smtClean="0">
                <a:solidFill>
                  <a:srgbClr val="FF0000"/>
                </a:solidFill>
              </a:rPr>
              <a:t>.com</a:t>
            </a:r>
          </a:p>
          <a:p>
            <a:pPr>
              <a:buNone/>
            </a:pPr>
            <a:endParaRPr lang="tr-TR" sz="4000" dirty="0" smtClean="0">
              <a:solidFill>
                <a:srgbClr val="FF0000"/>
              </a:solidFill>
            </a:endParaRP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3886200"/>
            <a:ext cx="6400800" cy="1752600"/>
          </a:xfrm>
        </p:spPr>
        <p:txBody>
          <a:bodyPr/>
          <a:lstStyle/>
          <a:p>
            <a:endParaRPr lang="tr-TR" dirty="0" smtClean="0"/>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980728"/>
            <a:ext cx="9144000" cy="5589240"/>
          </a:xfrm>
        </p:spPr>
        <p:txBody>
          <a:bodyPr/>
          <a:lstStyle/>
          <a:p>
            <a:endParaRPr lang="tr-TR" dirty="0" smtClean="0"/>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5 Dikdörtgen"/>
          <p:cNvSpPr/>
          <p:nvPr/>
        </p:nvSpPr>
        <p:spPr>
          <a:xfrm>
            <a:off x="467544" y="1628800"/>
            <a:ext cx="7704856" cy="4413516"/>
          </a:xfrm>
          <a:prstGeom prst="rect">
            <a:avLst/>
          </a:prstGeom>
        </p:spPr>
        <p:txBody>
          <a:bodyPr wrap="square">
            <a:spAutoFit/>
          </a:bodyPr>
          <a:lstStyle/>
          <a:p>
            <a:pPr marL="173038" lvl="0" fontAlgn="base">
              <a:lnSpc>
                <a:spcPct val="130000"/>
              </a:lnSpc>
              <a:spcBef>
                <a:spcPct val="0"/>
              </a:spcBef>
              <a:spcAft>
                <a:spcPct val="0"/>
              </a:spcAft>
              <a:buClr>
                <a:schemeClr val="tx1"/>
              </a:buClr>
              <a:buSzPct val="80000"/>
            </a:pPr>
            <a:r>
              <a:rPr lang="tr-TR" sz="3600" b="1" dirty="0" smtClean="0">
                <a:solidFill>
                  <a:srgbClr val="FF0000"/>
                </a:solidFill>
                <a:latin typeface="Arial Narrow" pitchFamily="34" charset="0"/>
              </a:rPr>
              <a:t>Yurt dışı Döviz:   21,4 milyar TL</a:t>
            </a:r>
          </a:p>
          <a:p>
            <a:pPr marL="173038" lvl="0" fontAlgn="base">
              <a:lnSpc>
                <a:spcPct val="130000"/>
              </a:lnSpc>
              <a:spcBef>
                <a:spcPct val="0"/>
              </a:spcBef>
              <a:spcAft>
                <a:spcPct val="0"/>
              </a:spcAft>
              <a:buClr>
                <a:schemeClr val="tx1"/>
              </a:buClr>
              <a:buSzPct val="80000"/>
            </a:pPr>
            <a:r>
              <a:rPr lang="tr-TR" sz="3600" b="1" dirty="0" smtClean="0">
                <a:solidFill>
                  <a:srgbClr val="FF0000"/>
                </a:solidFill>
                <a:latin typeface="Arial Narrow" pitchFamily="34" charset="0"/>
              </a:rPr>
              <a:t>Altın                 :    4,0 milyar TL</a:t>
            </a:r>
          </a:p>
          <a:p>
            <a:pPr marL="173038" lvl="0" fontAlgn="base">
              <a:lnSpc>
                <a:spcPct val="130000"/>
              </a:lnSpc>
              <a:spcBef>
                <a:spcPct val="0"/>
              </a:spcBef>
              <a:spcAft>
                <a:spcPct val="0"/>
              </a:spcAft>
              <a:buClr>
                <a:schemeClr val="tx1"/>
              </a:buClr>
              <a:buSzPct val="80000"/>
            </a:pPr>
            <a:r>
              <a:rPr lang="tr-TR" sz="3600" b="1" dirty="0" smtClean="0">
                <a:solidFill>
                  <a:srgbClr val="FF0000"/>
                </a:solidFill>
                <a:latin typeface="Arial Narrow" pitchFamily="34" charset="0"/>
              </a:rPr>
              <a:t>Hisse Sen. vb. :    2,9 milyar TL</a:t>
            </a:r>
          </a:p>
          <a:p>
            <a:pPr marL="173038" lvl="0" fontAlgn="base">
              <a:lnSpc>
                <a:spcPct val="130000"/>
              </a:lnSpc>
              <a:spcBef>
                <a:spcPct val="0"/>
              </a:spcBef>
              <a:spcAft>
                <a:spcPct val="0"/>
              </a:spcAft>
              <a:buClr>
                <a:schemeClr val="tx1"/>
              </a:buClr>
              <a:buSzPct val="80000"/>
            </a:pPr>
            <a:r>
              <a:rPr lang="tr-TR" sz="3600" b="1" dirty="0" smtClean="0">
                <a:solidFill>
                  <a:srgbClr val="FF0000"/>
                </a:solidFill>
                <a:latin typeface="Arial Narrow" pitchFamily="34" charset="0"/>
              </a:rPr>
              <a:t>G. Menkul        </a:t>
            </a:r>
            <a:r>
              <a:rPr lang="tr-TR" sz="3600" b="1" u="sng" dirty="0" smtClean="0">
                <a:solidFill>
                  <a:srgbClr val="FF0000"/>
                </a:solidFill>
                <a:latin typeface="Arial Narrow" pitchFamily="34" charset="0"/>
              </a:rPr>
              <a:t>:    0,1 milyar TL</a:t>
            </a:r>
          </a:p>
          <a:p>
            <a:pPr marL="173038" lvl="0" fontAlgn="base">
              <a:lnSpc>
                <a:spcPct val="130000"/>
              </a:lnSpc>
              <a:spcBef>
                <a:spcPct val="0"/>
              </a:spcBef>
              <a:spcAft>
                <a:spcPct val="0"/>
              </a:spcAft>
              <a:buClr>
                <a:schemeClr val="tx1"/>
              </a:buClr>
              <a:buSzPct val="80000"/>
            </a:pPr>
            <a:r>
              <a:rPr lang="tr-TR" sz="3600" b="1" dirty="0" smtClean="0">
                <a:solidFill>
                  <a:srgbClr val="FF0000"/>
                </a:solidFill>
                <a:latin typeface="Arial Narrow" pitchFamily="34" charset="0"/>
              </a:rPr>
              <a:t>                            28.4 MİLYAR TL</a:t>
            </a:r>
          </a:p>
          <a:p>
            <a:pPr marL="173038" lvl="0" fontAlgn="base">
              <a:lnSpc>
                <a:spcPct val="130000"/>
              </a:lnSpc>
              <a:spcBef>
                <a:spcPct val="0"/>
              </a:spcBef>
              <a:spcAft>
                <a:spcPct val="0"/>
              </a:spcAft>
              <a:buClr>
                <a:schemeClr val="tx1"/>
              </a:buClr>
              <a:buSzPct val="80000"/>
            </a:pPr>
            <a:r>
              <a:rPr lang="tr-TR" sz="3600" b="1" dirty="0" smtClean="0">
                <a:solidFill>
                  <a:srgbClr val="FF0000"/>
                </a:solidFill>
                <a:latin typeface="Arial Narrow" pitchFamily="34" charset="0"/>
              </a:rPr>
              <a:t>Yurtiçi +yurtdışı 48 milyar TL idi. </a:t>
            </a:r>
          </a:p>
        </p:txBody>
      </p:sp>
      <p:sp>
        <p:nvSpPr>
          <p:cNvPr id="7" name="6 Dikdörtgen"/>
          <p:cNvSpPr/>
          <p:nvPr/>
        </p:nvSpPr>
        <p:spPr>
          <a:xfrm flipV="1">
            <a:off x="2286000" y="5661248"/>
            <a:ext cx="4518248" cy="812530"/>
          </a:xfrm>
          <a:prstGeom prst="rect">
            <a:avLst/>
          </a:prstGeom>
        </p:spPr>
        <p:txBody>
          <a:bodyPr wrap="square">
            <a:spAutoFit/>
          </a:bodyPr>
          <a:lstStyle/>
          <a:p>
            <a:pPr marL="173038" lvl="0" fontAlgn="base">
              <a:lnSpc>
                <a:spcPct val="130000"/>
              </a:lnSpc>
              <a:spcBef>
                <a:spcPct val="0"/>
              </a:spcBef>
              <a:spcAft>
                <a:spcPct val="0"/>
              </a:spcAft>
              <a:buClr>
                <a:schemeClr val="tx1"/>
              </a:buClr>
              <a:buSzPct val="80000"/>
            </a:pPr>
            <a:endParaRPr lang="tr-TR" b="1" u="sng" dirty="0" smtClean="0">
              <a:latin typeface="Arial Narrow" pitchFamily="34" charset="0"/>
            </a:endParaRPr>
          </a:p>
          <a:p>
            <a:pPr marL="173038" lvl="0" fontAlgn="base">
              <a:lnSpc>
                <a:spcPct val="130000"/>
              </a:lnSpc>
              <a:spcBef>
                <a:spcPct val="0"/>
              </a:spcBef>
              <a:spcAft>
                <a:spcPct val="0"/>
              </a:spcAft>
              <a:buClr>
                <a:schemeClr val="tx1"/>
              </a:buClr>
              <a:buSzPct val="80000"/>
            </a:pPr>
            <a:r>
              <a:rPr lang="tr-TR" b="1" dirty="0" smtClean="0">
                <a:latin typeface="Arial Narrow" pitchFamily="34" charset="0"/>
              </a:rPr>
              <a:t>                             </a:t>
            </a:r>
          </a:p>
        </p:txBody>
      </p:sp>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lstStyle/>
          <a:p>
            <a:endParaRPr lang="tr-TR" dirty="0" smtClean="0"/>
          </a:p>
          <a:p>
            <a:pPr>
              <a:buNone/>
            </a:pPr>
            <a:r>
              <a:rPr lang="tr-TR" dirty="0" smtClean="0">
                <a:solidFill>
                  <a:srgbClr val="FF0000"/>
                </a:solidFill>
              </a:rPr>
              <a:t>TEMMUZ SONU İTİBARİYLE GELEN  VARLIKLAR:</a:t>
            </a:r>
          </a:p>
          <a:p>
            <a:pPr>
              <a:buNone/>
            </a:pPr>
            <a:r>
              <a:rPr lang="tr-TR" dirty="0">
                <a:solidFill>
                  <a:srgbClr val="FF0000"/>
                </a:solidFill>
              </a:rPr>
              <a:t> </a:t>
            </a:r>
            <a:r>
              <a:rPr lang="tr-TR" dirty="0" smtClean="0">
                <a:solidFill>
                  <a:srgbClr val="FF0000"/>
                </a:solidFill>
              </a:rPr>
              <a:t>50 MİLYAR </a:t>
            </a:r>
            <a:r>
              <a:rPr lang="tr-TR" dirty="0" smtClean="0"/>
              <a:t>TL BEYAN 1 MİLYAR TL VERGİ</a:t>
            </a:r>
          </a:p>
          <a:p>
            <a:pPr>
              <a:buNone/>
            </a:pPr>
            <a:r>
              <a:rPr lang="tr-TR" dirty="0" smtClean="0"/>
              <a:t>  % .04 TL</a:t>
            </a:r>
          </a:p>
          <a:p>
            <a:pPr>
              <a:buNone/>
            </a:pPr>
            <a:r>
              <a:rPr lang="tr-TR" dirty="0" smtClean="0">
                <a:solidFill>
                  <a:srgbClr val="FF0000"/>
                </a:solidFill>
              </a:rPr>
              <a:t>  %  97.94  DÖVİZ</a:t>
            </a:r>
          </a:p>
          <a:p>
            <a:pPr>
              <a:buNone/>
            </a:pPr>
            <a:r>
              <a:rPr lang="tr-TR" dirty="0" smtClean="0"/>
              <a:t>  %  1.64  ALTIN</a:t>
            </a:r>
          </a:p>
          <a:p>
            <a:pPr>
              <a:buNone/>
            </a:pPr>
            <a:r>
              <a:rPr lang="tr-TR" dirty="0" smtClean="0"/>
              <a:t>  %  .32 MENKUL KIYMET</a:t>
            </a:r>
          </a:p>
          <a:p>
            <a:pPr>
              <a:buNone/>
            </a:pPr>
            <a:r>
              <a:rPr lang="tr-TR" dirty="0" smtClean="0"/>
              <a:t>   %  .02 TAŞINMAZ</a:t>
            </a: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lstStyle/>
          <a:p>
            <a:endParaRPr lang="tr-TR" dirty="0" smtClean="0"/>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5 Dikdörtgen"/>
          <p:cNvSpPr/>
          <p:nvPr/>
        </p:nvSpPr>
        <p:spPr>
          <a:xfrm>
            <a:off x="2286000" y="1268760"/>
            <a:ext cx="4572000" cy="4862870"/>
          </a:xfrm>
          <a:prstGeom prst="rect">
            <a:avLst/>
          </a:prstGeom>
        </p:spPr>
        <p:txBody>
          <a:bodyPr wrap="square">
            <a:spAutoFit/>
          </a:bodyPr>
          <a:lstStyle/>
          <a:p>
            <a:pPr marL="361950" lvl="0" algn="ctr" fontAlgn="base">
              <a:spcBef>
                <a:spcPts val="600"/>
              </a:spcBef>
              <a:spcAft>
                <a:spcPts val="600"/>
              </a:spcAft>
              <a:buClr>
                <a:schemeClr val="tx1"/>
              </a:buClr>
              <a:buSzPct val="80000"/>
            </a:pPr>
            <a:r>
              <a:rPr lang="tr-TR" sz="2800" b="1" u="sng" dirty="0" smtClean="0">
                <a:solidFill>
                  <a:srgbClr val="00B050"/>
                </a:solidFill>
                <a:latin typeface="Arial Narrow" pitchFamily="34" charset="0"/>
              </a:rPr>
              <a:t>Yürürlükteki mevzuata göre</a:t>
            </a:r>
          </a:p>
          <a:p>
            <a:pPr marL="933450" lvl="0" indent="-571500" fontAlgn="base">
              <a:spcBef>
                <a:spcPts val="600"/>
              </a:spcBef>
              <a:spcAft>
                <a:spcPts val="600"/>
              </a:spcAft>
              <a:buClr>
                <a:schemeClr val="tx1"/>
              </a:buClr>
              <a:buSzPct val="80000"/>
              <a:buFont typeface="Wingdings" pitchFamily="2" charset="2"/>
              <a:buChar char="§"/>
            </a:pPr>
            <a:r>
              <a:rPr lang="tr-TR" sz="2800" b="1" dirty="0" smtClean="0">
                <a:solidFill>
                  <a:srgbClr val="00B050"/>
                </a:solidFill>
                <a:latin typeface="Arial Narrow" pitchFamily="34" charset="0"/>
              </a:rPr>
              <a:t>Yurt dışına banka havalesi yoluyla para göndermek yasak değil.</a:t>
            </a:r>
          </a:p>
          <a:p>
            <a:pPr marL="933450" lvl="0" indent="-571500" fontAlgn="base">
              <a:spcBef>
                <a:spcPts val="600"/>
              </a:spcBef>
              <a:spcAft>
                <a:spcPts val="600"/>
              </a:spcAft>
              <a:buClr>
                <a:schemeClr val="tx1"/>
              </a:buClr>
              <a:buSzPct val="80000"/>
              <a:buFont typeface="Wingdings" pitchFamily="2" charset="2"/>
              <a:buChar char="§"/>
            </a:pPr>
            <a:r>
              <a:rPr lang="tr-TR" sz="2800" b="1" dirty="0" smtClean="0">
                <a:solidFill>
                  <a:srgbClr val="00B050"/>
                </a:solidFill>
                <a:latin typeface="Arial Narrow" pitchFamily="34" charset="0"/>
              </a:rPr>
              <a:t>50 bin doları geçenler Merkez Bankası’na bildiriliyor.</a:t>
            </a:r>
          </a:p>
          <a:p>
            <a:pPr marL="933450" lvl="0" indent="-571500" fontAlgn="base">
              <a:spcBef>
                <a:spcPts val="600"/>
              </a:spcBef>
              <a:spcAft>
                <a:spcPts val="600"/>
              </a:spcAft>
              <a:buClr>
                <a:schemeClr val="tx1"/>
              </a:buClr>
              <a:buSzPct val="80000"/>
              <a:buFont typeface="Wingdings" pitchFamily="2" charset="2"/>
              <a:buChar char="§"/>
            </a:pPr>
            <a:r>
              <a:rPr lang="tr-TR" sz="2800" b="1" dirty="0" smtClean="0">
                <a:solidFill>
                  <a:srgbClr val="00B050"/>
                </a:solidFill>
                <a:latin typeface="Arial Narrow" pitchFamily="34" charset="0"/>
              </a:rPr>
              <a:t>Yurt dışında gayrimenkul almak da yasak değil</a:t>
            </a:r>
            <a:r>
              <a:rPr lang="tr-TR" b="1" dirty="0" smtClean="0">
                <a:solidFill>
                  <a:srgbClr val="00B050"/>
                </a:solidFill>
                <a:latin typeface="Arial Narrow" pitchFamily="34" charset="0"/>
              </a:rPr>
              <a:t>.</a:t>
            </a:r>
          </a:p>
        </p:txBody>
      </p:sp>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340768"/>
            <a:ext cx="9144000" cy="5256584"/>
          </a:xfrm>
        </p:spPr>
        <p:txBody>
          <a:bodyPr>
            <a:normAutofit fontScale="85000" lnSpcReduction="20000"/>
          </a:bodyPr>
          <a:lstStyle/>
          <a:p>
            <a:r>
              <a:rPr lang="tr-TR" dirty="0" smtClean="0">
                <a:solidFill>
                  <a:srgbClr val="FF0000"/>
                </a:solidFill>
              </a:rPr>
              <a:t>VARLIK BARIŞI NEDİR ?</a:t>
            </a:r>
          </a:p>
          <a:p>
            <a:r>
              <a:rPr lang="tr-TR" dirty="0" smtClean="0">
                <a:solidFill>
                  <a:srgbClr val="FF0000"/>
                </a:solidFill>
              </a:rPr>
              <a:t>6486  SAYILI YASAYLA GV GEÇİCİ 85 MADDESİ OLARAK DÜZENLENMİŞİR.</a:t>
            </a:r>
          </a:p>
          <a:p>
            <a:r>
              <a:rPr lang="tr-TR" dirty="0" smtClean="0">
                <a:solidFill>
                  <a:schemeClr val="tx2"/>
                </a:solidFill>
              </a:rPr>
              <a:t> ÖZELLİKLE YURTDIŞINDAKİ VARLIKLARIN TÜRKİYE EKONOMİSİNE GERİ KAZANDIRILMASI (</a:t>
            </a:r>
            <a:r>
              <a:rPr lang="tr-TR" dirty="0" smtClean="0">
                <a:solidFill>
                  <a:srgbClr val="FF0000"/>
                </a:solidFill>
              </a:rPr>
              <a:t>TAŞINMAZLARIN KAYDA ALINMASI)AMACINI </a:t>
            </a:r>
            <a:r>
              <a:rPr lang="tr-TR" dirty="0" smtClean="0">
                <a:solidFill>
                  <a:schemeClr val="tx2"/>
                </a:solidFill>
              </a:rPr>
              <a:t>TAŞIR. VERGİSEL AVANTAJLARI, BU AMACI SAĞLAMAK İÇİN ZORUNLULUKTUR.</a:t>
            </a:r>
          </a:p>
          <a:p>
            <a:r>
              <a:rPr lang="tr-TR" dirty="0" smtClean="0">
                <a:solidFill>
                  <a:schemeClr val="accent2"/>
                </a:solidFill>
              </a:rPr>
              <a:t>YURTDIŞINDA 15 NİSAN TARİHİ İTİBARİYLE MEVCUT OLDUĞU KANAAT VERİCİ VESİKALARLA (DEVLET GÜVENCESİNDEKİ KAYITLAR,NOTER,BANKA, NOTER,VUK 3 KİTABI TEVSİK EDİCİ  BELGELER,BİLGİ DEĞİŞİMİNDEKİ ÜLKELERDEN KONSOLOSLUK ONAYI)  KANITLANAN  </a:t>
            </a:r>
          </a:p>
          <a:p>
            <a:r>
              <a:rPr lang="tr-TR" dirty="0" smtClean="0">
                <a:solidFill>
                  <a:schemeClr val="accent2"/>
                </a:solidFill>
              </a:rPr>
              <a:t>PARA,</a:t>
            </a:r>
          </a:p>
          <a:p>
            <a:r>
              <a:rPr lang="tr-TR" dirty="0" smtClean="0">
                <a:solidFill>
                  <a:schemeClr val="accent2"/>
                </a:solidFill>
              </a:rPr>
              <a:t>ALTIN,</a:t>
            </a:r>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8964488" cy="5400600"/>
          </a:xfrm>
        </p:spPr>
        <p:txBody>
          <a:bodyPr>
            <a:normAutofit fontScale="70000" lnSpcReduction="20000"/>
          </a:bodyPr>
          <a:lstStyle/>
          <a:p>
            <a:r>
              <a:rPr lang="tr-TR" dirty="0" smtClean="0"/>
              <a:t>DÖVİZ </a:t>
            </a:r>
          </a:p>
          <a:p>
            <a:r>
              <a:rPr lang="tr-TR" dirty="0" smtClean="0"/>
              <a:t>MENKUL KIYMETLER (</a:t>
            </a:r>
            <a:r>
              <a:rPr lang="tr-TR" dirty="0" smtClean="0">
                <a:solidFill>
                  <a:srgbClr val="92D050"/>
                </a:solidFill>
              </a:rPr>
              <a:t>TAHVİL,BONO,HİSSE SENEDİ ,YATIRIM FONU </a:t>
            </a:r>
            <a:r>
              <a:rPr lang="tr-TR" dirty="0" smtClean="0"/>
              <a:t>GİBİ  )VE DİĞER SERMAYE PİYASASI ARAÇLARI</a:t>
            </a:r>
          </a:p>
          <a:p>
            <a:r>
              <a:rPr lang="tr-TR" dirty="0" smtClean="0"/>
              <a:t>TAŞINMAZLAR (üsttekiler kanıtlanmaz ise,vergi sigortası olmaz,taşınmaz tevsiki HEM YARARLANMA, HEM SİGORTA  yararlanma şartıdır.) </a:t>
            </a:r>
            <a:r>
              <a:rPr lang="tr-TR" dirty="0" smtClean="0">
                <a:solidFill>
                  <a:srgbClr val="92D050"/>
                </a:solidFill>
              </a:rPr>
              <a:t>ARAZİ,TAPU SİCİLİNE KAYITLI HAKLAR,KAT MÜLKİYETİ BAĞIMSIZ BÖLÜM</a:t>
            </a:r>
          </a:p>
          <a:p>
            <a:r>
              <a:rPr lang="tr-TR" dirty="0" smtClean="0">
                <a:solidFill>
                  <a:srgbClr val="FF0000"/>
                </a:solidFill>
              </a:rPr>
              <a:t>MERKEZ  BANKASI ALIŞ BEDELİ VE  RAYİÇ BEDELLERİYLE </a:t>
            </a:r>
            <a:r>
              <a:rPr lang="tr-TR" dirty="0" smtClean="0">
                <a:solidFill>
                  <a:schemeClr val="tx2">
                    <a:lumMod val="40000"/>
                    <a:lumOff val="60000"/>
                  </a:schemeClr>
                </a:solidFill>
              </a:rPr>
              <a:t>EKİM AYI</a:t>
            </a:r>
            <a:r>
              <a:rPr lang="tr-TR" dirty="0" smtClean="0">
                <a:solidFill>
                  <a:srgbClr val="FF0000"/>
                </a:solidFill>
              </a:rPr>
              <a:t> </a:t>
            </a:r>
            <a:r>
              <a:rPr lang="tr-TR" dirty="0" smtClean="0">
                <a:solidFill>
                  <a:srgbClr val="92D050"/>
                </a:solidFill>
              </a:rPr>
              <a:t> SONUNA KADAR </a:t>
            </a:r>
          </a:p>
          <a:p>
            <a:r>
              <a:rPr lang="tr-TR" dirty="0" smtClean="0">
                <a:solidFill>
                  <a:srgbClr val="FF0000"/>
                </a:solidFill>
              </a:rPr>
              <a:t>1-A) VERGİ DAİRELERİNE (EK 2 FORM) </a:t>
            </a:r>
            <a:r>
              <a:rPr lang="tr-TR" dirty="0" smtClean="0">
                <a:solidFill>
                  <a:srgbClr val="00B0F0"/>
                </a:solidFill>
              </a:rPr>
              <a:t>BEYAN EDİLEREK </a:t>
            </a:r>
            <a:r>
              <a:rPr lang="tr-TR" dirty="0" smtClean="0">
                <a:solidFill>
                  <a:srgbClr val="FF0000"/>
                </a:solidFill>
              </a:rPr>
              <a:t>VEYA BANKALARA </a:t>
            </a:r>
            <a:r>
              <a:rPr lang="tr-TR" dirty="0" smtClean="0">
                <a:solidFill>
                  <a:srgbClr val="00B0F0"/>
                </a:solidFill>
              </a:rPr>
              <a:t>BİLDİRİLEREK </a:t>
            </a:r>
            <a:r>
              <a:rPr lang="tr-TR" dirty="0" smtClean="0">
                <a:solidFill>
                  <a:srgbClr val="FF0000"/>
                </a:solidFill>
              </a:rPr>
              <a:t>(EK 1 FORM) ÜZERİNDEN  ertesi ayın sonuna kadar ) %2 VERGİ ÖDENECEKTİR</a:t>
            </a:r>
          </a:p>
          <a:p>
            <a:r>
              <a:rPr lang="tr-TR" dirty="0" smtClean="0">
                <a:solidFill>
                  <a:srgbClr val="FF0000"/>
                </a:solidFill>
              </a:rPr>
              <a:t>. VEYA B) ARACI KURUMA  (sadece MENKUL KIYMETLER  VE SERMAYE PİYASASI ARAÇLAR I </a:t>
            </a:r>
            <a:r>
              <a:rPr lang="tr-TR" dirty="0" smtClean="0">
                <a:solidFill>
                  <a:srgbClr val="00B0F0"/>
                </a:solidFill>
              </a:rPr>
              <a:t> BİLDİRİLEREK </a:t>
            </a:r>
            <a:r>
              <a:rPr lang="tr-TR" dirty="0" smtClean="0">
                <a:solidFill>
                  <a:srgbClr val="FF0000"/>
                </a:solidFill>
              </a:rPr>
              <a:t>,</a:t>
            </a:r>
          </a:p>
          <a:p>
            <a:r>
              <a:rPr lang="tr-TR" dirty="0" smtClean="0">
                <a:solidFill>
                  <a:srgbClr val="FF0000"/>
                </a:solidFill>
              </a:rPr>
              <a:t>2)%2vergiyi ERTESİ AY SONUNA KADAR TEK  SEFERDE ,( banka ertesi ay sorumlu sıfatıyla beyan edecek)ÖDEYECEK</a:t>
            </a:r>
          </a:p>
          <a:p>
            <a:r>
              <a:rPr lang="tr-TR" dirty="0" smtClean="0">
                <a:solidFill>
                  <a:srgbClr val="FF0000"/>
                </a:solidFill>
              </a:rPr>
              <a:t>3)EN GEÇ ERTESİ AY  SONUNA KADAR DA  (TAŞINMAZLAR HARİÇ)TÜRKİYEYE TRANSFER EDİLMESİ  VE FİNANS KURUMLARINDAKİ HESAPLARA YATIRILMASI  </a:t>
            </a:r>
            <a:r>
              <a:rPr lang="tr-TR" dirty="0" smtClean="0">
                <a:solidFill>
                  <a:srgbClr val="00B0F0"/>
                </a:solidFill>
              </a:rPr>
              <a:t>(MENKUL KIYMETLERİN VİRMANI</a:t>
            </a:r>
            <a:r>
              <a:rPr lang="tr-TR" dirty="0" smtClean="0">
                <a:solidFill>
                  <a:srgbClr val="FF0000"/>
                </a:solidFill>
              </a:rPr>
              <a:t>)GEREKİR</a:t>
            </a:r>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normAutofit fontScale="92500" lnSpcReduction="10000"/>
          </a:bodyPr>
          <a:lstStyle/>
          <a:p>
            <a:r>
              <a:rPr lang="tr-TR" dirty="0" smtClean="0">
                <a:solidFill>
                  <a:srgbClr val="FF0000"/>
                </a:solidFill>
              </a:rPr>
              <a:t>YURDA GETİRİLECEK OLAN KIYMETLER;</a:t>
            </a:r>
          </a:p>
          <a:p>
            <a:r>
              <a:rPr lang="tr-TR" dirty="0" smtClean="0">
                <a:solidFill>
                  <a:srgbClr val="92D050"/>
                </a:solidFill>
              </a:rPr>
              <a:t>1)</a:t>
            </a:r>
            <a:r>
              <a:rPr lang="tr-TR" dirty="0" smtClean="0">
                <a:solidFill>
                  <a:srgbClr val="FF0000"/>
                </a:solidFill>
              </a:rPr>
              <a:t>15 NİSAN ÖNCESİNDE</a:t>
            </a:r>
          </a:p>
          <a:p>
            <a:r>
              <a:rPr lang="tr-TR" dirty="0" smtClean="0">
                <a:solidFill>
                  <a:schemeClr val="tx2"/>
                </a:solidFill>
              </a:rPr>
              <a:t>ŞİRKETİN KENDİSİNİN</a:t>
            </a:r>
            <a:r>
              <a:rPr lang="tr-TR" dirty="0" smtClean="0">
                <a:solidFill>
                  <a:srgbClr val="FF0000"/>
                </a:solidFill>
              </a:rPr>
              <a:t>  </a:t>
            </a:r>
            <a:endParaRPr lang="tr-TR" dirty="0" smtClean="0">
              <a:solidFill>
                <a:schemeClr val="tx2"/>
              </a:solidFill>
            </a:endParaRPr>
          </a:p>
          <a:p>
            <a:r>
              <a:rPr lang="tr-TR" dirty="0" smtClean="0">
                <a:solidFill>
                  <a:schemeClr val="tx2"/>
                </a:solidFill>
              </a:rPr>
              <a:t>KANUNİ TEMSİLCİLERİN ,</a:t>
            </a:r>
          </a:p>
          <a:p>
            <a:r>
              <a:rPr lang="tr-TR" dirty="0" smtClean="0">
                <a:solidFill>
                  <a:schemeClr val="tx2"/>
                </a:solidFill>
              </a:rPr>
              <a:t>ORTAKLARIN,</a:t>
            </a:r>
          </a:p>
          <a:p>
            <a:r>
              <a:rPr lang="tr-TR" dirty="0" smtClean="0">
                <a:solidFill>
                  <a:schemeClr val="tx2"/>
                </a:solidFill>
              </a:rPr>
              <a:t>VE 15/4 TEN ÖNCE VEKİL OLANLARIN  TASARRUFUNDA  OLMALI,</a:t>
            </a:r>
          </a:p>
          <a:p>
            <a:r>
              <a:rPr lang="tr-TR" dirty="0" smtClean="0">
                <a:solidFill>
                  <a:schemeClr val="tx2"/>
                </a:solidFill>
              </a:rPr>
              <a:t>EĞER BU KOŞULLAR YOKSA, AKSİ İZAH EDİLMELİ (</a:t>
            </a:r>
            <a:r>
              <a:rPr lang="tr-TR" dirty="0" smtClean="0">
                <a:solidFill>
                  <a:srgbClr val="FF0000"/>
                </a:solidFill>
              </a:rPr>
              <a:t>BU ŞARTLARDA ALACAK VE KAR PAYI  DA GİREBİLİR)</a:t>
            </a:r>
            <a:endParaRPr lang="tr-TR" dirty="0" smtClean="0">
              <a:solidFill>
                <a:schemeClr val="tx2"/>
              </a:solidFill>
            </a:endParaRPr>
          </a:p>
          <a:p>
            <a:r>
              <a:rPr lang="tr-TR" dirty="0" smtClean="0">
                <a:solidFill>
                  <a:srgbClr val="92D050"/>
                </a:solidFill>
              </a:rPr>
              <a:t>2) </a:t>
            </a:r>
            <a:r>
              <a:rPr lang="tr-TR" dirty="0" smtClean="0">
                <a:solidFill>
                  <a:srgbClr val="FF0000"/>
                </a:solidFill>
              </a:rPr>
              <a:t>31/ EKİM E KADAR BAŞKA BİR VARLIĞA DÖNÜŞÜR İSE EN SON KIYMETİN BEYANI YETERLİDİR.</a:t>
            </a:r>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0" y="1268760"/>
            <a:ext cx="9144000" cy="558924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124744"/>
            <a:ext cx="9144000" cy="5733256"/>
          </a:xfrm>
        </p:spPr>
        <p:txBody>
          <a:bodyPr>
            <a:normAutofit fontScale="92500" lnSpcReduction="10000"/>
          </a:bodyPr>
          <a:lstStyle/>
          <a:p>
            <a:r>
              <a:rPr lang="tr-TR" dirty="0" smtClean="0">
                <a:solidFill>
                  <a:srgbClr val="FF0000"/>
                </a:solidFill>
              </a:rPr>
              <a:t>3) BU KIYMETLER </a:t>
            </a:r>
            <a:r>
              <a:rPr lang="tr-TR" smtClean="0">
                <a:solidFill>
                  <a:srgbClr val="FF0000"/>
                </a:solidFill>
              </a:rPr>
              <a:t>AYNI SÜREDE (</a:t>
            </a:r>
            <a:r>
              <a:rPr lang="tr-TR" smtClean="0"/>
              <a:t>ERTESİ AY SONU)</a:t>
            </a:r>
            <a:r>
              <a:rPr lang="tr-TR" smtClean="0">
                <a:solidFill>
                  <a:srgbClr val="FF0000"/>
                </a:solidFill>
              </a:rPr>
              <a:t> </a:t>
            </a:r>
            <a:r>
              <a:rPr lang="tr-TR" dirty="0" smtClean="0">
                <a:solidFill>
                  <a:srgbClr val="FF0000"/>
                </a:solidFill>
              </a:rPr>
              <a:t>DEFTERLERE KAYDEDİLİR ,PASİFTE FON HESABI (549 ÖZEL FONLAR) AÇILIR,SERMAYENİN CÜZÜDÜR,  TASFİYEYE KADAR ÇEKİLEMEZ(DEVİR BÖLÜNME TASFİYE SAYILMAZ). GERÇEK KİŞİLER İÇİN BU ŞART YOK.</a:t>
            </a:r>
          </a:p>
          <a:p>
            <a:r>
              <a:rPr lang="tr-TR" dirty="0" smtClean="0">
                <a:solidFill>
                  <a:srgbClr val="FF0000"/>
                </a:solidFill>
              </a:rPr>
              <a:t>4)%2 VERGİ GİDER YAZILAMAZ (KKEG). </a:t>
            </a:r>
          </a:p>
          <a:p>
            <a:r>
              <a:rPr lang="tr-TR" dirty="0" smtClean="0">
                <a:solidFill>
                  <a:srgbClr val="FF0000"/>
                </a:solidFill>
              </a:rPr>
              <a:t>5)TAŞINMAZ İÇİN AMORTİSMAN AYRILAMAZ, SATIŞINDA ZARAR YAZILMAZ.AMA KAR EDİLİRSE BEYAN EDİLMELİ.</a:t>
            </a:r>
          </a:p>
          <a:p>
            <a:r>
              <a:rPr lang="tr-TR" dirty="0" smtClean="0">
                <a:solidFill>
                  <a:srgbClr val="FF0000"/>
                </a:solidFill>
              </a:rPr>
              <a:t>6)ŞARTLARIN YERİNE GETİRİLMEMESİ VEYA VERGİNİN ÖDENMEMESİ HALİNDE DE ,. 6183 E GÖRE TAHSİLAT DEVAM EDER.</a:t>
            </a:r>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2489</TotalTime>
  <Words>1496</Words>
  <Application>Microsoft Office PowerPoint</Application>
  <PresentationFormat>Ekran Gösterisi (4:3)</PresentationFormat>
  <Paragraphs>179</Paragraphs>
  <Slides>29</Slides>
  <Notes>0</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Ofis Teması</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Merve</dc:creator>
  <cp:lastModifiedBy>dell</cp:lastModifiedBy>
  <cp:revision>251</cp:revision>
  <dcterms:created xsi:type="dcterms:W3CDTF">2013-01-29T08:34:30Z</dcterms:created>
  <dcterms:modified xsi:type="dcterms:W3CDTF">2013-09-06T11:44:42Z</dcterms:modified>
</cp:coreProperties>
</file>