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46" r:id="rId3"/>
    <p:sldId id="322" r:id="rId4"/>
    <p:sldId id="325" r:id="rId5"/>
    <p:sldId id="361" r:id="rId6"/>
    <p:sldId id="324" r:id="rId7"/>
    <p:sldId id="323" r:id="rId8"/>
    <p:sldId id="358" r:id="rId9"/>
    <p:sldId id="359" r:id="rId10"/>
    <p:sldId id="357" r:id="rId11"/>
    <p:sldId id="349" r:id="rId12"/>
    <p:sldId id="362" r:id="rId13"/>
    <p:sldId id="328" r:id="rId14"/>
    <p:sldId id="318" r:id="rId15"/>
    <p:sldId id="319" r:id="rId16"/>
    <p:sldId id="345" r:id="rId17"/>
    <p:sldId id="334" r:id="rId18"/>
    <p:sldId id="335" r:id="rId19"/>
    <p:sldId id="329" r:id="rId20"/>
    <p:sldId id="333" r:id="rId21"/>
    <p:sldId id="332" r:id="rId22"/>
    <p:sldId id="331" r:id="rId23"/>
    <p:sldId id="339" r:id="rId24"/>
    <p:sldId id="340" r:id="rId25"/>
    <p:sldId id="338" r:id="rId26"/>
    <p:sldId id="337" r:id="rId27"/>
    <p:sldId id="344" r:id="rId28"/>
    <p:sldId id="350" r:id="rId29"/>
    <p:sldId id="352" r:id="rId30"/>
    <p:sldId id="354" r:id="rId31"/>
    <p:sldId id="355" r:id="rId32"/>
    <p:sldId id="262" r:id="rId33"/>
    <p:sldId id="264" r:id="rId34"/>
    <p:sldId id="347" r:id="rId35"/>
    <p:sldId id="348" r:id="rId36"/>
    <p:sldId id="351" r:id="rId37"/>
    <p:sldId id="313" r:id="rId38"/>
    <p:sldId id="356" r:id="rId39"/>
    <p:sldId id="265" r:id="rId40"/>
    <p:sldId id="273" r:id="rId41"/>
    <p:sldId id="280" r:id="rId42"/>
    <p:sldId id="281" r:id="rId43"/>
    <p:sldId id="301" r:id="rId44"/>
    <p:sldId id="316" r:id="rId45"/>
    <p:sldId id="317" r:id="rId4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07.06.2013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eks@neksymm.com" TargetMode="Externa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         6486  SAYILI VARLIK BARIŞI YASASININ  </a:t>
            </a:r>
          </a:p>
          <a:p>
            <a:pPr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                            GETİRDİKLERİ 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/>
              <a:t>                                            NUR EKESAN</a:t>
            </a:r>
          </a:p>
          <a:p>
            <a:pPr>
              <a:buNone/>
            </a:pPr>
            <a:r>
              <a:rPr lang="tr-TR" dirty="0" smtClean="0"/>
              <a:t>                            Yeminli Mali Müşavir, NEKS YMM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7030A0"/>
                </a:solidFill>
              </a:rPr>
              <a:t>FARKLI FİİLLERE DAYALI ,AYNI TARİHLİ  İKİ RAPOR VARSA ORANTILI OLARAK MAHSUP EDİLECEK,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FARKLI TARİHLERDE İKİ RAPOR ,VARSA  </a:t>
            </a:r>
            <a:r>
              <a:rPr lang="tr-TR" dirty="0" smtClean="0">
                <a:solidFill>
                  <a:srgbClr val="FF0000"/>
                </a:solidFill>
              </a:rPr>
              <a:t>İLK OLARAK KRONOLOJİK OLARAK ÖNCE GELEN RAPORA İAT TARHİYAT MAHSUP EDİLECEKTİR.</a:t>
            </a:r>
            <a:endParaRPr lang="tr-TR" dirty="0" smtClean="0">
              <a:solidFill>
                <a:srgbClr val="7030A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VARLIK BARIŞINDA İNCE NOKTALAR: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VERASET İNTİKAL VERGİSİ, İADE KDV NİN GERİ TALEP EDİLMESİ,EMLAK ,GÜMRÜK,ÖİV VERGİLERİ,HER TÜRLÜ ÖZEL USULSÜZLÜK CEZALARI,HÜRRİYETİ BAĞLAYICI CEZALAR,KARA PARA ÖNLEME SUÇLARİ KAPSAM DIŞIDIR.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DEVAM EDEN İNCELEMELER, UZLAŞMA ,İHTİLAF SAFHALARI KAPSAM DIŞIDIR.</a:t>
            </a:r>
          </a:p>
          <a:p>
            <a:r>
              <a:rPr lang="tr-TR" dirty="0" smtClean="0">
                <a:solidFill>
                  <a:srgbClr val="92D050"/>
                </a:solidFill>
              </a:rPr>
              <a:t>ÖDEME İHLALİ,SİGORTA HAKKINI YOK EDER.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VERGİ CENNETLERİNDEN GELEN PARALAR DAHİL GİBİ GÖRÜNÜYOR.</a:t>
            </a:r>
          </a:p>
          <a:p>
            <a:r>
              <a:rPr lang="tr-TR" dirty="0" smtClean="0"/>
              <a:t>KENDİSİ HK İNCELEME BAŞLAMAMIŞ OLANLAR TEDARİKÇİLERİ NEDENİYLE GELECEKTE KODA GİRMEYE TEDBİR ALIR. 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400600"/>
          </a:xfrm>
        </p:spPr>
        <p:txBody>
          <a:bodyPr/>
          <a:lstStyle/>
          <a:p>
            <a:r>
              <a:rPr lang="tr-TR" dirty="0" smtClean="0"/>
              <a:t>ELEKTRONİK ORTAMDA BEYANNAME VEREN BU BEYANI DA </a:t>
            </a:r>
            <a:r>
              <a:rPr lang="tr-TR" dirty="0" smtClean="0"/>
              <a:t>ELEKTRONİK </a:t>
            </a:r>
            <a:r>
              <a:rPr lang="tr-TR" dirty="0" smtClean="0"/>
              <a:t>ORTAMDA YAPABİLİR.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AYNI AYDA BİRDEN FAZLA BEYANDA BULUNULABİLİR.</a:t>
            </a:r>
          </a:p>
          <a:p>
            <a:r>
              <a:rPr lang="tr-TR" dirty="0" smtClean="0"/>
              <a:t>DAHA ÖNCE VERİLEN BEYAN İÇİN </a:t>
            </a:r>
            <a:r>
              <a:rPr lang="tr-TR" dirty="0" smtClean="0">
                <a:solidFill>
                  <a:srgbClr val="FF0000"/>
                </a:solidFill>
              </a:rPr>
              <a:t>SONRAKİ AYLARDA </a:t>
            </a:r>
            <a:r>
              <a:rPr lang="tr-TR" dirty="0" smtClean="0"/>
              <a:t>EKSİLTME AMACIYLA DÜZELTME VERİLEBİLİR. ARTIRMAK İÇİN DÜZELTME OLMAZ EK BEYAN OLUR.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YURTDIŞI HİSSELERİNİ SATAN ,İŞYERLERİNİ TASFİYE EDEN KİŞİ VE FİRMALARA  ,İŞTİRAK KAZANCI VE TİCARİ KAZANÇ İSTİSNASI: (5811 de benzer hükümler vardı)</a:t>
            </a:r>
          </a:p>
          <a:p>
            <a:pPr>
              <a:buNone/>
            </a:pPr>
            <a:r>
              <a:rPr lang="tr-TR" dirty="0" smtClean="0"/>
              <a:t>  29/5 İLE  31/7 TARİHLERİ ARASINDA ELDE EDİLEN;</a:t>
            </a:r>
          </a:p>
          <a:p>
            <a:r>
              <a:rPr lang="tr-TR" dirty="0" smtClean="0"/>
              <a:t>DAR MÜKELLEFLERE AİT  İŞTİRAK HİSSELERİNİN SATIŞINDAN</a:t>
            </a:r>
          </a:p>
          <a:p>
            <a:r>
              <a:rPr lang="tr-TR" dirty="0" smtClean="0"/>
              <a:t>BUNLARDAN ELDE EDİLEN KAR PAYLARINDAN </a:t>
            </a:r>
          </a:p>
          <a:p>
            <a:r>
              <a:rPr lang="tr-TR" dirty="0" smtClean="0"/>
              <a:t>YURTDIŞI İŞYERİ VE DAİMİ TEMSİLCİLİKLERİN VEYA DAR MÜKELLEF  ORTAKLIKLARININ TASFİYESİ YOLUYLA (31 EKİM 2013 E KADAR OLANLAR DAHİL) ELDE EDİLEN KAZANÇLAR, </a:t>
            </a:r>
          </a:p>
          <a:p>
            <a:r>
              <a:rPr lang="tr-TR" dirty="0" smtClean="0"/>
              <a:t>YIL SONUNA KADAR TRANSFER EDİLMESİ KAYDIYLAGELİR VE KV DEN İSTİSNADIR(</a:t>
            </a:r>
            <a:r>
              <a:rPr lang="tr-TR" dirty="0" smtClean="0">
                <a:solidFill>
                  <a:srgbClr val="FF0000"/>
                </a:solidFill>
              </a:rPr>
              <a:t> %2 YOK)</a:t>
            </a:r>
            <a:endParaRPr lang="tr-TR" dirty="0" smtClean="0"/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251520" y="1340768"/>
            <a:ext cx="889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endParaRPr lang="tr-TR" sz="24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VEGİ İNCELEME BİRİMLERİNDE YENİ YAPILANMA</a:t>
            </a:r>
          </a:p>
          <a:p>
            <a:pPr>
              <a:buFont typeface="Arial" charset="0"/>
              <a:buNone/>
            </a:pPr>
            <a:endParaRPr lang="tr-TR" sz="2400" dirty="0" smtClean="0">
              <a:solidFill>
                <a:srgbClr val="FF0000"/>
              </a:solidFill>
              <a:latin typeface="Comic Sans MS" pitchFamily="66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10.07.2011 tarihinden itibaren, (646 </a:t>
            </a:r>
            <a:r>
              <a:rPr lang="tr-TR" sz="2400" dirty="0" err="1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sayılıKHK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) bütün birimler doğrudan Bakana bağlı olarak ,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tek çatı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altında, (Vergi Denetim Kurulu) toplandı.</a:t>
            </a: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29 ilde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40 Başkanlık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halinde örgütlendi.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Büyük ölçekli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mükellefler (ciro 21.500.000 aktif 20.000.000 veya öz sermaye 8.000.000 esaslar ile bankalar ve finansman, sigorta şirketleri, SPK’ </a:t>
            </a:r>
            <a:r>
              <a:rPr lang="tr-TR" sz="2400" dirty="0" err="1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na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tabi şirketler)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Organize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Vergi Kaçakçılığı</a:t>
            </a: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Örtülü Sermaye,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Transfer Fiyatlaması </a:t>
            </a:r>
            <a:r>
              <a:rPr lang="tr-TR" sz="2400" dirty="0" smtClean="0">
                <a:solidFill>
                  <a:srgbClr val="92D050"/>
                </a:solidFill>
                <a:latin typeface="Comic Sans MS" pitchFamily="66" charset="0"/>
                <a:cs typeface="Arial" charset="0"/>
              </a:rPr>
              <a:t>(FİRMALARA YAZILAR GİTMEYE,RAPORLAR İSTENİLMEYE  BAŞLANDI)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, Yurtdışı kazanç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Küçük Orta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Ölçekli Mükellefler</a:t>
            </a:r>
          </a:p>
        </p:txBody>
      </p:sp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251520" y="1700808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İNCELENECEK MÜKELLEF SEÇİMİ</a:t>
            </a:r>
          </a:p>
          <a:p>
            <a:endParaRPr lang="tr-TR" sz="24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İncelenecek mükellef seçiminde (ihbar ve şikayet dışında) merkezden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RİSK ANALİZ SİSTEMİNE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göre seçim yapılacak (istisna olabilir)</a:t>
            </a:r>
          </a:p>
          <a:p>
            <a:endParaRPr lang="tr-TR" sz="24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Vergi müfettişlerinin merkezden verilenler dışında,doğrudan  ve kendiliğinden inceleme seçme </a:t>
            </a:r>
            <a:r>
              <a:rPr lang="tr-TR" sz="2400" dirty="0" err="1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insiyatifi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azalmıştır .(çapraz incelemelerde bile tam incelemeye geçiş için yeni onay gerekiyor)</a:t>
            </a:r>
          </a:p>
        </p:txBody>
      </p:sp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683568" y="980728"/>
            <a:ext cx="7686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RİSK ANALİZ SİSTEMİ</a:t>
            </a:r>
          </a:p>
          <a:p>
            <a:endParaRPr lang="tr-TR" sz="28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Tüm ekonomik faaliyetler, vergiyle ilgili veriler ve istatistikî bilgiler Bakanlık bünyesindeki </a:t>
            </a:r>
            <a:r>
              <a:rPr lang="tr-TR" sz="2800" i="1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“</a:t>
            </a:r>
            <a:r>
              <a:rPr lang="tr-TR" sz="2800" i="1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ulusal mali bilgi altyapısı</a:t>
            </a:r>
            <a:r>
              <a:rPr lang="tr-TR" sz="2800" i="1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”</a:t>
            </a:r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altında toplanmaktadır.</a:t>
            </a:r>
          </a:p>
          <a:p>
            <a:endParaRPr lang="tr-TR" sz="28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Bu otomasyon projesinde; risk kriterleri 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sektör</a:t>
            </a:r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, bölge ve mükellef bazında tanımlanıp, ortalama standart değerden sapmalar dikkate alınarak her mükellefin risk puanları hesaplanır. </a:t>
            </a:r>
          </a:p>
        </p:txBody>
      </p:sp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İNCELEME SEÇİMİNDE  KRİTERLER  NELER OLABİLİR?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SEKTÖR ORTALAMASININ ALTINDA KARLILIK ORANI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YÜKSEK GENEL GİDER VEYA KKEG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DÜZELTME BEYANLARI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SÜREKLİ DEVİR KDV 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SÜREKLİ ZARAR,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İLİŞKİLİ TARAFLARLA  TİCARİ İLİŞKİLER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STOPAJ KDV VE MUHTASARLA UYUMSUZLUKLAR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YÜKSEK KASA VE ORTAKLAR CARİ HESABI (BORÇLU CARİ, AÇIK ÖDEME/ALIŞ,ALACAKLI CARİ AÇIK SATIŞ ŞÜPHESİ  ;ADAT?)</a:t>
            </a:r>
          </a:p>
          <a:p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/>
              <a:t>İHBARLAR</a:t>
            </a:r>
          </a:p>
          <a:p>
            <a:r>
              <a:rPr lang="tr-TR" dirty="0" smtClean="0"/>
              <a:t>ÇAPRAZ İNCELEMELER,</a:t>
            </a:r>
          </a:p>
          <a:p>
            <a:r>
              <a:rPr lang="tr-TR" dirty="0" smtClean="0"/>
              <a:t>BANKA VE GÜMRÜK VERİLERİYLE UYUMSUZLUKLAR</a:t>
            </a:r>
          </a:p>
          <a:p>
            <a:r>
              <a:rPr lang="tr-TR" dirty="0" smtClean="0"/>
              <a:t>TAPU KAYITLARINDAKİ YOĞUN HAREKETLER,</a:t>
            </a:r>
          </a:p>
          <a:p>
            <a:r>
              <a:rPr lang="tr-TR" dirty="0" smtClean="0"/>
              <a:t>İSTİSNA UYGULAMALARI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tr-TR" sz="4400" dirty="0" smtClean="0">
                <a:solidFill>
                  <a:srgbClr val="FF0000"/>
                </a:solidFill>
              </a:rPr>
              <a:t>VERGİ İNCELEMESİ: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VERGİ İNCELEMESİ, MÜKELLEFLERİNİN HAKLARININ VE YÜKÜMLÜLÜKLERİNİN VE SONUÇLARININ  İYİ BİLİNMESİ GEREKEN  CİDDİ BİR SÜREÇTİR.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GEREK İNCELEME SIRASINDA ,GEREKSE SONRASINDA İZLENECEK YOLDA YAPILACAK HATALAR,MÜKELLEFİN YASAL HAKLARINI KAYBETMESİNE VEYA CİDDİ MADDİ, MANEVİ  ZARARLARA UĞRAMASINA YOL AÇABİLİR.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VARLIK BARIŞI:</a:t>
            </a:r>
          </a:p>
          <a:p>
            <a:r>
              <a:rPr lang="tr-TR" dirty="0" smtClean="0"/>
              <a:t>2008 YILINDA ÇIKAN 5811 SAYILI YASAYA PARALELDİR. O YASAYLA (YURTİÇİ KAYNAKLAR DA KAPSAMDAYDI) 30 MİLYAR TL BEYAN EDİLMİŞTİ.</a:t>
            </a:r>
          </a:p>
          <a:p>
            <a:r>
              <a:rPr lang="tr-TR" dirty="0" smtClean="0"/>
              <a:t>ŞU ANDA 130 MİLYAR DOLAR YURTDIŞI KAYNAK OLDUĞU TAHMİN EDİLİYOR,BUNUN 20 MİLYAR DOLARI  BARIŞ KAPSAMINA GİRMESİ HEDEFLENİYOR.</a:t>
            </a:r>
          </a:p>
          <a:p>
            <a:r>
              <a:rPr lang="tr-TR" dirty="0" smtClean="0"/>
              <a:t>CUMHURİYETİN 32. VERGİ AFFI OLARAK KABUL EDİLEBİLİR.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İNCELENECEK MÜKELLEFİN HAKLARI: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1)KİMLİK İBRAZI ,ARAMA KARARI İBRAZI:</a:t>
            </a:r>
          </a:p>
          <a:p>
            <a:r>
              <a:rPr lang="tr-TR" dirty="0" smtClean="0"/>
              <a:t>MÜKELLEFİN İŞYERİNDEKİ İNCELEMELERDE İNCELEME ELEMANININ KİMLİĞİNİ İSTEME, (VUK 136)ARAMALI İNCELEMELERDE SULH YARGICININ KARARINI GÖRME HAKKI VARDIR.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2)KONU KAPSAM:</a:t>
            </a:r>
          </a:p>
          <a:p>
            <a:r>
              <a:rPr lang="tr-TR" dirty="0" smtClean="0"/>
              <a:t>İNCELEME ELEMANINDAN ,İNCELEMENİN KONUSU VE KAPSAMI HAKKINDA BİLGİ ALMA HAKKI (140/1)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3)İNCELEMEYE BAŞLAMA TUTANAĞI :</a:t>
            </a:r>
          </a:p>
          <a:p>
            <a:r>
              <a:rPr lang="tr-TR" dirty="0" smtClean="0"/>
              <a:t>KONU, KAPSAMIN ,TARİHİN BELİRLENDİĞİ,4 ÖRNEK </a:t>
            </a:r>
          </a:p>
          <a:p>
            <a:r>
              <a:rPr lang="tr-TR" dirty="0" smtClean="0"/>
              <a:t>BİR VD,BİR MÜKLF,BİR BŞKNLIK (140/2)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4)İNCELEME YERİ :</a:t>
            </a:r>
          </a:p>
          <a:p>
            <a:r>
              <a:rPr lang="tr-TR" dirty="0" smtClean="0"/>
              <a:t>PRENSİP OLARAK MÜKELLEFİN İŞYERİNDE (139/2)YAPILIR.İŞYERİ MÜSAİT OLMAZ VEYA İMKANSIZ OLURSA DAİREDE YAPILIR. (İŞYERİ FAAL. ENGELLENMEMESİNİ İSTEME HAKKI) (140/3)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5)DEFTER BELGE İBRAZ SÜRESİ VE EK SÜRE İSTEME:</a:t>
            </a:r>
          </a:p>
          <a:p>
            <a:r>
              <a:rPr lang="tr-TR" dirty="0" smtClean="0"/>
              <a:t>YASAL SÜRE 15 GÜNDÜR.AMA ZOR DURUMLARDA EK SÜRE İSTENEBİLİR.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57400"/>
            <a:ext cx="9144000" cy="54006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6)MÜŞAVİR ,AVUKAT,TEMSİLCİ BULUNDURMA HAKKI :</a:t>
            </a:r>
          </a:p>
          <a:p>
            <a:r>
              <a:rPr lang="tr-TR" dirty="0" smtClean="0"/>
              <a:t>HESAPLARLA İLGİLİ SMM VEYA YMM  VE AVUKAT VE TEMSİLCİ BULUNDURABİLİR.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7)DEFTER VE BELGELERİ İNCELEME SIRASINDA MÜFETTİŞİN GÖZETİMİNDE KULLANABİLME HAKKI (140/9)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8) BİLGİ ALMA HAKKI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8)İNCELEMENİN SÜRESİNDE BİTİRLMESİNİ İSTEME HAKKI:</a:t>
            </a:r>
          </a:p>
          <a:p>
            <a:r>
              <a:rPr lang="tr-TR" dirty="0" smtClean="0"/>
              <a:t>TAM İNCELEMELER BİR YIL,SINIRLI İNCELEMELER ALTI AYDA BİTİRİLİR.BİTMEZSE İDAREDEN İZİNLE ALTI AY UZAR AMA BU DURUM DA MÜKELLEFE YAZILI BİLDİRİLİR. (140/6)  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9)TUTANAK:</a:t>
            </a:r>
          </a:p>
          <a:p>
            <a:r>
              <a:rPr lang="tr-TR" dirty="0" smtClean="0"/>
              <a:t>KENDİ AÇIKLAMA VE YORUMLARINI YAZDIRMA(141,BİR ÖRNEĞİNİ ALMA)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10)İHTİYATİ HACİZE İTİRAZ (7 GÜN)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11)RAPORUN MEVZUATA UYGUNLUĞU:</a:t>
            </a:r>
          </a:p>
          <a:p>
            <a:r>
              <a:rPr lang="tr-TR" dirty="0" smtClean="0"/>
              <a:t>İNCELEME ELEMANI;KANUN ,KARARNAME ,TÜZÜK,YÖNETMELİK,</a:t>
            </a:r>
            <a:r>
              <a:rPr lang="tr-TR" dirty="0" smtClean="0">
                <a:solidFill>
                  <a:srgbClr val="FFC000"/>
                </a:solidFill>
              </a:rPr>
              <a:t>GENEL TEBLİĞ,SİRKÜLER VE </a:t>
            </a:r>
            <a:r>
              <a:rPr lang="tr-TR" dirty="0" smtClean="0"/>
              <a:t>AYKIRI RAPOR YAZAMAZ. (140/5) 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MUKTEZALARA İSE </a:t>
            </a:r>
          </a:p>
          <a:p>
            <a:r>
              <a:rPr lang="tr-TR" dirty="0" smtClean="0"/>
              <a:t>AYKIRI TENKİTLER RAPORDA YAZILIR AMA BUNLAR EĞER GİB TARAFINDAN VERİLEN ÖZELGELER VEYA BUNLARA PARALEL GÖRÜŞLER İSE RAPOR OKUMA KOMİSYONU ,</a:t>
            </a:r>
            <a:r>
              <a:rPr lang="tr-TR" dirty="0" smtClean="0">
                <a:solidFill>
                  <a:srgbClr val="FF0000"/>
                </a:solidFill>
              </a:rPr>
              <a:t>MUKTEZAYA UYGUNLUK KISTASINI </a:t>
            </a:r>
            <a:r>
              <a:rPr lang="tr-TR" dirty="0" smtClean="0"/>
              <a:t>UYGULAYACAKTIR.</a:t>
            </a:r>
            <a:r>
              <a:rPr lang="tr-TR" dirty="0" smtClean="0">
                <a:solidFill>
                  <a:srgbClr val="FFC000"/>
                </a:solidFill>
              </a:rPr>
              <a:t>  (425 VUK TEBL)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328592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12)RAPOR DEĞERLENDİRME KOMİSYONUYLA GÖRÜŞME HAKKI:</a:t>
            </a:r>
          </a:p>
          <a:p>
            <a:r>
              <a:rPr lang="tr-TR" dirty="0" smtClean="0"/>
              <a:t>MÜKELLEFİN TALEBİ HALİNDE VEYA KOMİSYON GEREKLİ GÖRÜR İSE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13)MUHBİRİN ADINI İSTEME HAKKI:</a:t>
            </a:r>
          </a:p>
          <a:p>
            <a:r>
              <a:rPr lang="tr-TR" dirty="0" smtClean="0"/>
              <a:t>İHBAR HAKSIZ ÇIKARSA (142)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14)UZLAŞMA ,DAVA AÇMA HAKLARI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00B050"/>
                </a:solidFill>
              </a:rPr>
              <a:t>İNCELENEN MÜKELLEFİN YÜKÜMLÜLÜKLERİ:</a:t>
            </a:r>
          </a:p>
          <a:p>
            <a:pPr>
              <a:buNone/>
            </a:pPr>
            <a:endParaRPr lang="tr-T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00B050"/>
                </a:solidFill>
              </a:rPr>
              <a:t>1)İNCELEMENİN YAPILACAĞI YER</a:t>
            </a:r>
            <a:r>
              <a:rPr lang="tr-TR" dirty="0" smtClean="0">
                <a:solidFill>
                  <a:srgbClr val="00B050"/>
                </a:solidFill>
                <a:sym typeface="Wingdings" pitchFamily="2" charset="2"/>
              </a:rPr>
              <a:t> (257)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İŞYERİNDE ÇALIŞMA YERİ GÖSTERME,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RESMİ SAATLERDE ÇALIŞMANIN SAĞLANMASI,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İŞYERİNİ GEZDİRİP,İSTENİLEN YERLERİ GÖSTERME</a:t>
            </a:r>
          </a:p>
          <a:p>
            <a:pPr>
              <a:buNone/>
            </a:pPr>
            <a:endParaRPr lang="tr-TR" dirty="0" smtClean="0">
              <a:solidFill>
                <a:srgbClr val="92D050"/>
              </a:solidFill>
              <a:sym typeface="Wingdings" pitchFamily="2" charset="2"/>
            </a:endParaRPr>
          </a:p>
          <a:p>
            <a:pPr>
              <a:buNone/>
            </a:pPr>
            <a:r>
              <a:rPr lang="tr-TR" dirty="0" smtClean="0">
                <a:solidFill>
                  <a:srgbClr val="00B050"/>
                </a:solidFill>
                <a:sym typeface="Wingdings" pitchFamily="2" charset="2"/>
              </a:rPr>
              <a:t>2)DEFTER BELGE İBRAZI</a:t>
            </a:r>
            <a:endParaRPr lang="tr-TR" dirty="0" smtClean="0">
              <a:solidFill>
                <a:srgbClr val="00B050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endParaRPr lang="tr-TR" dirty="0" smtClean="0">
              <a:solidFill>
                <a:srgbClr val="00B050"/>
              </a:solidFill>
            </a:endParaRPr>
          </a:p>
          <a:p>
            <a:r>
              <a:rPr lang="tr-TR" dirty="0" smtClean="0">
                <a:solidFill>
                  <a:srgbClr val="00B050"/>
                </a:solidFill>
              </a:rPr>
              <a:t>3)İNCELEME  SÜRECİYLE İLGİLİ SORUMLULUKLAR:</a:t>
            </a:r>
          </a:p>
          <a:p>
            <a:r>
              <a:rPr lang="tr-TR" dirty="0" smtClean="0"/>
              <a:t>HER TÜRLÜ BİLGİ VE İZAHATI VERMEK (257),</a:t>
            </a:r>
          </a:p>
          <a:p>
            <a:r>
              <a:rPr lang="tr-TR" dirty="0" smtClean="0"/>
              <a:t>134 E GÖRE FİİLİ ENVANTER YAPILACAK İSE GEREKLİ ARAÇ ,GEREÇ,PERSONEL TAHSİSİ</a:t>
            </a:r>
          </a:p>
          <a:p>
            <a:r>
              <a:rPr lang="tr-TR" dirty="0" smtClean="0"/>
              <a:t>148 E GÖRE İSTENİLEN BİLGİLER</a:t>
            </a:r>
          </a:p>
          <a:p>
            <a:r>
              <a:rPr lang="tr-TR" dirty="0" smtClean="0"/>
              <a:t>127/C YE GÖRE YOKLAMAYA  YETKİLİ MEMURLAR DA  YASAL DEFTER BELGE DIŞINDA BAŞKA DELİLLER GÖRÜRSE EL KOYABİLİR.</a:t>
            </a:r>
          </a:p>
          <a:p>
            <a:r>
              <a:rPr lang="tr-TR" dirty="0" smtClean="0"/>
              <a:t>TUTANAK İMZASINDAN İMTİNA HALLERİNDE DEFTERLER DAİREDE ALIKONUR(141/2)</a:t>
            </a:r>
          </a:p>
          <a:p>
            <a:endParaRPr lang="tr-TR" dirty="0" smtClean="0"/>
          </a:p>
          <a:p>
            <a:endParaRPr lang="tr-TR" dirty="0">
              <a:solidFill>
                <a:srgbClr val="00B05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VERGİ İNCELEMELERİNE İLİŞKİN NOTLAR: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  YENİ YAPILANMAYLA BİRLİKTE KURUMSAL HAFIZA DEĞİŞECEK VE YENİ BİR EKOL OLUŞACAKTIR.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BU YENİ YAPILANMADA ORTA VE KÜÇÜK İŞLETMELER DAHA SIK VE DAHA KISA İNCELEME VE YOKLAMALARA TABİ OLACAK,BÜYÜK MÜKELLEFLER İSE  DAHA KAPSAMLI İNCELEMELERE KONU OLACAKTIR.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3)</a:t>
            </a:r>
            <a:r>
              <a:rPr lang="tr-TR" dirty="0" smtClean="0"/>
              <a:t>İNCELEME ELEMANININ  KİŞİSEL YORUM VE TARZI YERİNE STANDART VE OBJEKTİF METODLAR UYGULANACAKTIR.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4)</a:t>
            </a:r>
            <a:r>
              <a:rPr lang="tr-TR" dirty="0" smtClean="0"/>
              <a:t>İNCELEMELERDE BİLGİSAYAR VE OTOMASYONUN ÖNEMİ ARTACAKTIR.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E-FATURA ,E-DEFTER UYGULAMASI BAŞLIYOR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1)KİMLERİ KAPSIYOR?</a:t>
            </a:r>
          </a:p>
          <a:p>
            <a:pPr>
              <a:buNone/>
            </a:pPr>
            <a:r>
              <a:rPr lang="tr-TR" dirty="0" smtClean="0"/>
              <a:t>2011 YILINDA ;</a:t>
            </a:r>
          </a:p>
          <a:p>
            <a:pPr marL="514350" indent="-514350">
              <a:buAutoNum type="alphaUcParenR"/>
            </a:pPr>
            <a:r>
              <a:rPr lang="tr-TR" dirty="0" smtClean="0"/>
              <a:t>MADENİ YAĞ  LİSANSINA SAHİP ŞİRKETLERDEN MAL (HER TÜRLÜ) MAL ALMIŞ OLUP 2011   SATIŞ HASILATI 25 MİLYON TL Yİ GEÇENLER,</a:t>
            </a:r>
          </a:p>
          <a:p>
            <a:pPr marL="514350" indent="-514350">
              <a:buAutoNum type="alphaUcParenR"/>
            </a:pPr>
            <a:r>
              <a:rPr lang="tr-TR" dirty="0" smtClean="0"/>
              <a:t>KOLALI GAZOZ ,BİRA,ŞARAP,ALKOLLÜ İÇKİ,TÜTÜN MAMÜLLERİ İMAL VE İTHAL EDENLERDEN MAL SATIN ALMIŞ OLUP 2011  CİROSU 10 MİLYON TL Yİ GEÇENLER</a:t>
            </a:r>
          </a:p>
          <a:p>
            <a:pPr marL="514350" indent="-514350">
              <a:buAutoNum type="alphaUcParenR"/>
            </a:pPr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256584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VARLIK BARIŞI NEDİR ?</a:t>
            </a:r>
          </a:p>
          <a:p>
            <a:r>
              <a:rPr lang="tr-TR" smtClean="0">
                <a:solidFill>
                  <a:srgbClr val="FF0000"/>
                </a:solidFill>
              </a:rPr>
              <a:t>6486  SAYILI YASAYLA GV GEÇİCİ 85 MADDESİ OLARAK DÜZENLENMİŞİR.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chemeClr val="tx2"/>
                </a:solidFill>
              </a:rPr>
              <a:t> ÖZELLİKLE YURTDIŞINDAKİ VARLIKLARIN TÜRKİYE EKONOMİSİNE GERİ KAZANDIRILMASI AMACINI TAŞIR,VERGİSEL AVANTAJLARI BU AMACI SAĞLAMAK İÇİN ZORUNLULUKTUR.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YURTDIŞINDA 15 NİSAN TARİHİ İTİBARİYLE MEVCUT OLDUĞU KANAAT VERİCİ VESİKALARLA (DEVLET GÜVENCESİNDEKİKAYITLAR,NOTER,BANKA, NOTER,VUK 3 KİTABITEVSİK EDİCİ  BELGELER)  KANITLANAN  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PARA,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ALTIN,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NE  ZAMANDAN İTİBAREN?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E-FATURA UYGULAMASI İÇİN;</a:t>
            </a:r>
          </a:p>
          <a:p>
            <a:r>
              <a:rPr lang="tr-TR" dirty="0" smtClean="0"/>
              <a:t>EYLÜL 2013 TARİHİNDEN İTİBAREN,(ZORUNLU KAYITLI KULLANICILAR KENDİ ARALARINDA  E-FATURA KESMEYE BAŞLAYACAKLARDIR.)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E-DEFTER UYGULAMASI İÇİN;</a:t>
            </a:r>
          </a:p>
          <a:p>
            <a:r>
              <a:rPr lang="tr-TR" dirty="0" smtClean="0"/>
              <a:t>2014 TAKVİM YILI (PROGRAMINI KENDİ GELİŞTİRENLER İÇİN EYLÜL 2014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)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445224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NASIL?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GELİR İDARESİNİN SAĞLADIĞI  E-FATURA PORTALINI KULLANARAK,,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BİLGİ İŞLEM SİSİTEMLERİNİN ENTEGRASYONU,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CEZAİ YAPTIRIMLAR: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ZORUNLU OLDUĞU HALDE E- FATURA DÜZENLEMEYEN VE ALMAYANLAR ,KAĞIT FATURA  DÜZENLEYEN VE ALANLAR HİÇ DÜZENLENMEMİŞ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E-DEFTER </a:t>
            </a:r>
            <a:r>
              <a:rPr lang="tr-TR" smtClean="0">
                <a:solidFill>
                  <a:srgbClr val="FF0000"/>
                </a:solidFill>
              </a:rPr>
              <a:t>TUTMAYANLAR  HİÇ DEFTER TUTMAMIŞ SAYILIRLAR</a:t>
            </a: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13 Alt Başlık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964488" cy="5688632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KOD UYGULAMASI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Kod uygulaması 84 </a:t>
            </a:r>
            <a:r>
              <a:rPr lang="tr-TR" dirty="0" err="1" smtClean="0">
                <a:solidFill>
                  <a:schemeClr val="tx1"/>
                </a:solidFill>
              </a:rPr>
              <a:t>nolu</a:t>
            </a:r>
            <a:r>
              <a:rPr lang="tr-TR" dirty="0" smtClean="0">
                <a:solidFill>
                  <a:schemeClr val="tx1"/>
                </a:solidFill>
              </a:rPr>
              <a:t> Tebliği müteakiben a)Haksız iade uygulamasını engellemek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n-b)Haklı iade </a:t>
            </a:r>
            <a:r>
              <a:rPr lang="tr-TR" dirty="0" err="1" smtClean="0">
                <a:solidFill>
                  <a:schemeClr val="tx1"/>
                </a:solidFill>
              </a:rPr>
              <a:t>taleplarini</a:t>
            </a:r>
            <a:r>
              <a:rPr lang="tr-TR" dirty="0" smtClean="0">
                <a:solidFill>
                  <a:schemeClr val="tx1"/>
                </a:solidFill>
              </a:rPr>
              <a:t> zamanında yerine getirmek için uygulamaya konuldu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ANCAK ZAMAN İÇİNDE CİDDİ SIKINTILARA YOL AÇTI,KODA GİRMEK KOLAY , ÇIKMAK ZOR OLDUĞU İÇİN VE YANLIŞ TESPİTLER DÜRÜST MÜKELLEFLERİN TİCARİ  İLİŞKİLERİNİ TERS ETKİLEDİĞİ İÇİN DURDURULDU.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tr-TR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892480" cy="5733256"/>
          </a:xfrm>
        </p:spPr>
        <p:txBody>
          <a:bodyPr/>
          <a:lstStyle/>
          <a:p>
            <a:r>
              <a:rPr lang="tr-TR" dirty="0" smtClean="0"/>
              <a:t>ANCAK 2010 DAN İTİBAREN </a:t>
            </a:r>
            <a:r>
              <a:rPr lang="tr-TR" dirty="0" smtClean="0">
                <a:solidFill>
                  <a:srgbClr val="FF0000"/>
                </a:solidFill>
              </a:rPr>
              <a:t>KDV VİRA PROJESİYLE BİRLİKTE GETİRİLEN  ‘’ÖZEL ESASLARA TABİİ 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MÜKELLEFLER</a:t>
            </a:r>
            <a:r>
              <a:rPr lang="tr-TR" dirty="0" smtClean="0">
                <a:solidFill>
                  <a:srgbClr val="FF0000"/>
                </a:solidFill>
              </a:rPr>
              <a:t> LİSTESİ ‘’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KOD UYGULAMASININ YERİNE GEÇMİŞ OLDU. (2010/72 SAYILI İÇ GENELGE İLE)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İNCELEME ELEMANLARIN YAZDIKLARI SMYB DÜZENLEME KULLANMA RAPORLARINA EK 1 TABLO İLE BUNLARLA İŞ YAPANLARI VD NE BİLDİRİR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BA BS FORMLARI ÇAPRAZ KONTROLÜ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 VD YOKLAMALARI İLE </a:t>
            </a:r>
            <a:r>
              <a:rPr lang="tr-TR" dirty="0" smtClean="0">
                <a:solidFill>
                  <a:srgbClr val="FF0000"/>
                </a:solidFill>
              </a:rPr>
              <a:t>ÖZEL MÜKELLEFLER LİSTESİ OLUŞTURULUR</a:t>
            </a:r>
            <a:endParaRPr lang="tr-T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251520" y="980728"/>
            <a:ext cx="6720533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KDVİRA SİSTEMİ NEDİR ?</a:t>
            </a:r>
          </a:p>
          <a:p>
            <a:r>
              <a:rPr lang="tr-TR" dirty="0" smtClean="0"/>
              <a:t>Gelir idaresinin 2010 yılından itibaren</a:t>
            </a:r>
          </a:p>
          <a:p>
            <a:r>
              <a:rPr lang="tr-TR" dirty="0" smtClean="0"/>
              <a:t>E-listeler,E-Beyannameler,Gümrük,İnceleme ,Yoklama gibi kaynaklardan elde  ettiği verilerle ;SAHTE BELGE RİSK ANALİZ PROGRAMININ  da desteğiyle her mükellefi risk analiz puanıyla değerlendirip SMYB DÜZENLEME ,KULLANMA İHTİMALİNİ HESAPLADIĞI  OTOMASYON PROJESİDİR 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NASIL ÇALIŞIR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İADE TALEP EDEN MÜKELLEFLER HER DÖNEM KDV BEYANNAMESİYLE BİRLİKTE</a:t>
            </a:r>
          </a:p>
          <a:p>
            <a:r>
              <a:rPr lang="tr-TR" dirty="0" smtClean="0"/>
              <a:t>1)İNDİRİLECEK KDV LİSTESİ,</a:t>
            </a:r>
          </a:p>
          <a:p>
            <a:r>
              <a:rPr lang="tr-TR" dirty="0" smtClean="0"/>
              <a:t>2)YÜKLENİM LİSTESİ,</a:t>
            </a:r>
          </a:p>
          <a:p>
            <a:r>
              <a:rPr lang="tr-TR" dirty="0" smtClean="0"/>
              <a:t>3)SATIŞ FATURALARI LİSTESİ,</a:t>
            </a:r>
          </a:p>
          <a:p>
            <a:r>
              <a:rPr lang="tr-TR" dirty="0" smtClean="0"/>
              <a:t>4)GÇB LİSTESİ</a:t>
            </a:r>
          </a:p>
          <a:p>
            <a:r>
              <a:rPr lang="tr-TR" dirty="0" smtClean="0"/>
              <a:t>İNTERNET ÜZERİNDEN VD NE BİLDİRİR.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ÖZEL ESASLARDAN GENEL ESASLARA  GEÇİŞ: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I)SAHTE BELGE DÜZENLEYENLER: (MEVCUT İADE  4 KAT TEMİNAT VEYA VİR)</a:t>
            </a:r>
          </a:p>
          <a:p>
            <a:pPr>
              <a:buNone/>
            </a:pPr>
            <a:r>
              <a:rPr lang="tr-TR" dirty="0" smtClean="0"/>
              <a:t> 1)NİHAİ YARGI KARARI İLE TERKİN,</a:t>
            </a:r>
          </a:p>
          <a:p>
            <a:pPr>
              <a:buNone/>
            </a:pPr>
            <a:r>
              <a:rPr lang="tr-TR" dirty="0" smtClean="0"/>
              <a:t>  2)ÖDEME VEYA</a:t>
            </a:r>
          </a:p>
          <a:p>
            <a:pPr>
              <a:buNone/>
            </a:pPr>
            <a:r>
              <a:rPr lang="tr-TR" dirty="0" smtClean="0"/>
              <a:t>  YÜKSELTİLMİŞ TEMİNAT (%400) </a:t>
            </a:r>
          </a:p>
          <a:p>
            <a:pPr>
              <a:buNone/>
            </a:pPr>
            <a:r>
              <a:rPr lang="tr-TR" dirty="0" smtClean="0"/>
              <a:t>   İLE BİRLİKTE EN AZ BİR OLUMLU VERGİ İNCELEME RAPORU (84/2-1-2)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/>
          </p:nvPr>
        </p:nvSpPr>
        <p:spPr>
          <a:xfrm>
            <a:off x="-324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II)SMYB DÜZENLEYENDEN MAL ALANLAR; (KULLANAN RAPORU BULUNAN (84/2.2.2)( MEVCUT İADE 4 KAT)</a:t>
            </a:r>
          </a:p>
          <a:p>
            <a:r>
              <a:rPr lang="tr-TR" dirty="0" smtClean="0"/>
              <a:t>1)DÜZELTME VEYA </a:t>
            </a:r>
          </a:p>
          <a:p>
            <a:r>
              <a:rPr lang="tr-TR" dirty="0" smtClean="0"/>
              <a:t>2)  TEMİNAT (RAPORDA VERGİ,CEZA,FAİZ TESPİTTE DÖRT KAT) VEYA</a:t>
            </a:r>
          </a:p>
          <a:p>
            <a:r>
              <a:rPr lang="tr-TR" dirty="0" smtClean="0"/>
              <a:t>3)ZAMANAŞIMI  /84/3-1-4)VEYA</a:t>
            </a:r>
          </a:p>
          <a:p>
            <a:r>
              <a:rPr lang="tr-TR" dirty="0" smtClean="0"/>
              <a:t>4)TEVKİFAT VEYA </a:t>
            </a:r>
          </a:p>
          <a:p>
            <a:r>
              <a:rPr lang="tr-TR" dirty="0" smtClean="0"/>
              <a:t>5)AKSİNE YARGI KARARI (EN AZ %95 İ TERKİN EDEN) VEYA YD VEYA </a:t>
            </a:r>
          </a:p>
          <a:p>
            <a:r>
              <a:rPr lang="tr-TR" dirty="0" smtClean="0"/>
              <a:t>6)ÖDEME (VERGİ DAİRESİNE  CEZALAR DAHİL BORCUN ÖDENMESİ) VEYA </a:t>
            </a:r>
          </a:p>
          <a:p>
            <a:r>
              <a:rPr lang="tr-TR" dirty="0" smtClean="0"/>
              <a:t>7)SONRAKİ DÖNEMLERDE  EN AZ BİR OLUMLU VİR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924" y="260648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III)SMYB DÜZENLEME TESPİTİ OLAN (MEVCUT İADEYİ VİR)</a:t>
            </a:r>
            <a:endParaRPr lang="tr-TR" dirty="0" smtClean="0"/>
          </a:p>
          <a:p>
            <a:r>
              <a:rPr lang="tr-TR" dirty="0" smtClean="0"/>
              <a:t>SONRAKİ DÖNEMLER VİR  VEYA 4 KAT TEMİNAT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IV)SMYB KULLANMA TESPİTİ OLAN</a:t>
            </a:r>
          </a:p>
          <a:p>
            <a:r>
              <a:rPr lang="tr-TR" dirty="0" smtClean="0"/>
              <a:t>YA O KISMI TENZİL EDECEK,</a:t>
            </a:r>
          </a:p>
          <a:p>
            <a:r>
              <a:rPr lang="tr-TR" dirty="0" smtClean="0"/>
              <a:t>VEYA O KISMA DÖRT KAT TEMİNAT GÖSTERECEK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/>
          </p:nvPr>
        </p:nvSpPr>
        <p:spPr>
          <a:xfrm>
            <a:off x="-324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052736"/>
            <a:ext cx="9144000" cy="5328592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V)ADRESTE BULUNMAYAN VEYA RESEN KAPATILANDAN MAL ALAN ( 84/3)</a:t>
            </a:r>
          </a:p>
          <a:p>
            <a:r>
              <a:rPr lang="tr-TR" dirty="0" smtClean="0"/>
              <a:t>1)YUKARIDAKİ YOLLAR,</a:t>
            </a:r>
          </a:p>
          <a:p>
            <a:r>
              <a:rPr lang="tr-TR" dirty="0" smtClean="0"/>
              <a:t>2)TİCARET YAPILAN DÖNEMDE FAAL OLDUĞU İSPAT EDİLİRSE</a:t>
            </a:r>
          </a:p>
          <a:p>
            <a:r>
              <a:rPr lang="tr-TR" dirty="0" smtClean="0"/>
              <a:t>3)MAL SATAN 6111 E GÖRE BÜTÜN DÖNEMLERİ İÇİN KDV ARTIRIMI YAPAR  VE ÖDERSE </a:t>
            </a:r>
          </a:p>
          <a:p>
            <a:r>
              <a:rPr lang="tr-TR" dirty="0" smtClean="0"/>
              <a:t>4)SMYB DÜZENLEME TESPİTİ YOKSA BANKA ÜZERİNDEN ÖDEME (84/3-1-2)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8964488" cy="540060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DÖVİZ </a:t>
            </a:r>
          </a:p>
          <a:p>
            <a:r>
              <a:rPr lang="tr-TR" dirty="0" smtClean="0"/>
              <a:t>MENKUL KIYMETLER </a:t>
            </a:r>
          </a:p>
          <a:p>
            <a:r>
              <a:rPr lang="tr-TR" dirty="0" smtClean="0"/>
              <a:t>TAŞINMAZLAR (üsttekiler kanıtlanmaz ise,vergi sigortası olmaz,taşınmaz tevsiki hem de  yararlanma şartıdır.)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RAYİÇ BEDELLERİYLE </a:t>
            </a:r>
            <a:r>
              <a:rPr lang="tr-TR" dirty="0" smtClean="0">
                <a:solidFill>
                  <a:srgbClr val="92D050"/>
                </a:solidFill>
              </a:rPr>
              <a:t>TEMMUZ SONUNA KADAR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 VERGİ DAİRELERİNE (EK 2 FORM) BEYAN EDİLEREK ÜZERİNDEN  ertesi ayın sonuna kadar ) %2 VERGİ ÖDENECEKTİR. 2)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BANKA( 1NOLU FORM)veya ARACI KURUMA  (MENKUL KIYMETLER İÇİN) </a:t>
            </a:r>
            <a:r>
              <a:rPr lang="tr-TR" dirty="0" smtClean="0">
                <a:solidFill>
                  <a:srgbClr val="FF0000"/>
                </a:solidFill>
              </a:rPr>
              <a:t>BİLDİRİL</a:t>
            </a:r>
            <a:r>
              <a:rPr lang="tr-TR" dirty="0" smtClean="0">
                <a:solidFill>
                  <a:srgbClr val="FF0000"/>
                </a:solidFill>
              </a:rPr>
              <a:t>EREK </a:t>
            </a:r>
            <a:r>
              <a:rPr lang="tr-TR" dirty="0" smtClean="0">
                <a:solidFill>
                  <a:srgbClr val="FF0000"/>
                </a:solidFill>
              </a:rPr>
              <a:t>,%2vergiyi, banka ertesi ay sorumlu sıfatıyla beyan edecek)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3)ERTESİ AY  SONUNA KADAR DA  (TAŞINMAZLAR HARİÇ)TÜRKİYEYE GETİRİLMESİ VE FİNANS KURUMLARINDA Kİ HESAPLARA YATIRILMASI GEREKİR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0" y="-45719"/>
            <a:ext cx="8280920" cy="4571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İKİ ALTTAKİ OLUMSUZ FİRMA NEDENİYLE MEVCUT  İADEYİ DE GENEL ESASLARA GÖRE ALIŞ YOLLARI: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I) SATICININ TEDARİKÇİSİ HAKKINDA OLUMSUZ  RAPOR OLANLAR</a:t>
            </a:r>
          </a:p>
          <a:p>
            <a:r>
              <a:rPr lang="tr-TR" dirty="0" smtClean="0"/>
              <a:t>EĞER RAPORDA  SATICISIYLA VE KENDİSİYLE İLGİLİ SORUMLULUK YOKSA GENEL ESASLAR (84-4-1)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II)SATICININ TEDARİKÇİSİ HAKKINDA OLUMSUZ TESPİT BULUNANLAR </a:t>
            </a:r>
          </a:p>
          <a:p>
            <a:r>
              <a:rPr lang="tr-TR" smtClean="0"/>
              <a:t>1)ALIŞLARA </a:t>
            </a:r>
            <a:r>
              <a:rPr lang="tr-TR" dirty="0" smtClean="0"/>
              <a:t>İSABET EDEN BÖLÜME 4 KAT TEMİNAT</a:t>
            </a:r>
          </a:p>
          <a:p>
            <a:r>
              <a:rPr lang="tr-TR" dirty="0" smtClean="0"/>
              <a:t>2)BANKA SİSTEMİ ÜZERİNDEN ÖDEME</a:t>
            </a:r>
          </a:p>
          <a:p>
            <a:r>
              <a:rPr lang="tr-TR" dirty="0" smtClean="0"/>
              <a:t>3)OLUMSUZ MÜKELLEFİN OLUMSUZLUĞUNU KALDIRAN HALLER(84-4- 2-2)</a:t>
            </a:r>
          </a:p>
          <a:p>
            <a:r>
              <a:rPr lang="tr-TR" dirty="0" smtClean="0"/>
              <a:t>4)ALIŞLARIN %5 İGEÇMEMESİ (84/4-2-3)</a:t>
            </a:r>
          </a:p>
          <a:p>
            <a:r>
              <a:rPr lang="tr-TR" dirty="0" smtClean="0"/>
              <a:t>5)ALIŞ VERİŞTEN SONRAKİ DÖNEMLERDE  SATICIDA ÖDEME ÇIKMASI (84/4-2-4)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SORUNLAR: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BANKADAN ÖDEMEDE ÇEKTE , SATICININ VERGİ NOSUNUN YAZMAMASI, </a:t>
            </a:r>
            <a:r>
              <a:rPr lang="tr-TR" dirty="0" smtClean="0">
                <a:solidFill>
                  <a:srgbClr val="FF0000"/>
                </a:solidFill>
              </a:rPr>
              <a:t>(İLK KEŞİDECİNİN BANKA EKSTRESİNİN İBRAZI)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BELGE BASIM BİLGİLERİNİN VERİ AMBARINDA BULUNMAMASI,</a:t>
            </a:r>
            <a:r>
              <a:rPr lang="tr-TR" dirty="0" smtClean="0">
                <a:solidFill>
                  <a:srgbClr val="FF0000"/>
                </a:solidFill>
              </a:rPr>
              <a:t>(MATBAADAN FİRMAYA GELEN BELGE BASIM FORMUNUN İBRAZI)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3)</a:t>
            </a:r>
            <a:r>
              <a:rPr lang="tr-TR" dirty="0" smtClean="0"/>
              <a:t>BA BS FORMLARININ UYUMSUZLUĞU (ASLINDA </a:t>
            </a:r>
          </a:p>
          <a:p>
            <a:pPr>
              <a:buNone/>
            </a:pPr>
            <a:r>
              <a:rPr lang="tr-TR" dirty="0" smtClean="0"/>
              <a:t>ALICININ DÜZELTMESİ BİLE ÖZEL USULSÜZLÜK) </a:t>
            </a:r>
            <a:r>
              <a:rPr lang="tr-TR" dirty="0" smtClean="0">
                <a:solidFill>
                  <a:srgbClr val="FF0000"/>
                </a:solidFill>
              </a:rPr>
              <a:t>(BANKADAN ÖDEME)</a:t>
            </a:r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425008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4)CARİ HESAP MAHSUBU YOLUYLA ÖDEME:</a:t>
            </a:r>
            <a:r>
              <a:rPr lang="tr-TR" dirty="0" smtClean="0"/>
              <a:t>VERGİ DAİRESİ KABUL EDİYOR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5)TEVKİFAT;</a:t>
            </a:r>
            <a:r>
              <a:rPr lang="tr-TR" dirty="0" smtClean="0"/>
              <a:t>VERGİ DAİRESİ KABUL EDİYOR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6)SATICININ BEYAN EDİP BORCUNU ÖDEMEMESİ;</a:t>
            </a:r>
            <a:endParaRPr lang="tr-TR" dirty="0" smtClean="0"/>
          </a:p>
          <a:p>
            <a:r>
              <a:rPr lang="tr-TR" dirty="0" smtClean="0"/>
              <a:t>BANKADAN ÖDEME İLE MÜTESELSİL SORUMLULUK BİTER (84)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486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TEŞEKKÜRLER</a:t>
            </a:r>
          </a:p>
          <a:p>
            <a:pPr>
              <a:buNone/>
            </a:pPr>
            <a:endParaRPr lang="tr-TR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        NUR EKESAN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tr-TR" sz="4400" dirty="0" smtClean="0"/>
              <a:t>YMM,NEKS YMM AŞ</a:t>
            </a:r>
          </a:p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</a:rPr>
              <a:t>                        </a:t>
            </a:r>
            <a:r>
              <a:rPr lang="tr-TR" sz="4400" dirty="0" err="1" smtClean="0">
                <a:solidFill>
                  <a:srgbClr val="FF0000"/>
                </a:solidFill>
                <a:hlinkClick r:id="rId2"/>
              </a:rPr>
              <a:t>neks</a:t>
            </a:r>
            <a:r>
              <a:rPr lang="tr-TR" sz="4400" dirty="0" smtClean="0">
                <a:solidFill>
                  <a:srgbClr val="FF0000"/>
                </a:solidFill>
                <a:hlinkClick r:id="rId2"/>
              </a:rPr>
              <a:t>@</a:t>
            </a:r>
            <a:r>
              <a:rPr lang="tr-TR" sz="4400" dirty="0" err="1" smtClean="0">
                <a:solidFill>
                  <a:srgbClr val="FF0000"/>
                </a:solidFill>
                <a:hlinkClick r:id="rId2"/>
              </a:rPr>
              <a:t>neksymm</a:t>
            </a:r>
            <a:r>
              <a:rPr lang="tr-TR" sz="4400" dirty="0" smtClean="0">
                <a:solidFill>
                  <a:srgbClr val="FF0000"/>
                </a:solidFill>
                <a:hlinkClick r:id="rId2"/>
              </a:rPr>
              <a:t>.com</a:t>
            </a:r>
            <a:endParaRPr lang="tr-TR" sz="4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400" smtClean="0">
                <a:solidFill>
                  <a:srgbClr val="FF0000"/>
                </a:solidFill>
              </a:rPr>
              <a:t>                         www.</a:t>
            </a:r>
            <a:r>
              <a:rPr lang="tr-TR" sz="4400" dirty="0" err="1" smtClean="0">
                <a:solidFill>
                  <a:srgbClr val="FF0000"/>
                </a:solidFill>
              </a:rPr>
              <a:t>neksymm</a:t>
            </a:r>
            <a:r>
              <a:rPr lang="tr-TR" sz="4400" dirty="0" smtClean="0">
                <a:solidFill>
                  <a:srgbClr val="FF0000"/>
                </a:solidFill>
              </a:rPr>
              <a:t>.com</a:t>
            </a:r>
          </a:p>
          <a:p>
            <a:pPr>
              <a:buNone/>
            </a:pPr>
            <a:endParaRPr lang="tr-TR" sz="4000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YURDA GETİRİLECEK OLAN KIYMETLER;</a:t>
            </a:r>
          </a:p>
          <a:p>
            <a:r>
              <a:rPr lang="tr-TR" dirty="0" smtClean="0">
                <a:solidFill>
                  <a:srgbClr val="92D050"/>
                </a:solidFill>
              </a:rPr>
              <a:t>1)</a:t>
            </a:r>
            <a:r>
              <a:rPr lang="tr-TR" dirty="0" smtClean="0">
                <a:solidFill>
                  <a:srgbClr val="FF0000"/>
                </a:solidFill>
              </a:rPr>
              <a:t>15 NİSAN ÖNCESİNDE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ŞİRKETİN KENDİSİNİN</a:t>
            </a:r>
            <a:r>
              <a:rPr lang="tr-TR" dirty="0" smtClean="0">
                <a:solidFill>
                  <a:srgbClr val="FF0000"/>
                </a:solidFill>
              </a:rPr>
              <a:t>  </a:t>
            </a:r>
            <a:endParaRPr lang="tr-TR" dirty="0" smtClean="0">
              <a:solidFill>
                <a:schemeClr val="tx2"/>
              </a:solidFill>
            </a:endParaRPr>
          </a:p>
          <a:p>
            <a:r>
              <a:rPr lang="tr-TR" dirty="0" smtClean="0">
                <a:solidFill>
                  <a:schemeClr val="tx2"/>
                </a:solidFill>
              </a:rPr>
              <a:t>KANUNİ TEMSİLCİLERİN 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ORTAKLARIN,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VE 15/4 TEN ÖNCE VEKİL OLANLARIN  TASARRUFUNDA  OLMALI,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EĞER BU KOŞULLAR YOKSA, AKSİ İZAH EDİLMELİ</a:t>
            </a:r>
          </a:p>
          <a:p>
            <a:r>
              <a:rPr lang="tr-TR" smtClean="0">
                <a:solidFill>
                  <a:srgbClr val="92D050"/>
                </a:solidFill>
              </a:rPr>
              <a:t>2) </a:t>
            </a:r>
            <a:r>
              <a:rPr lang="tr-TR" smtClean="0">
                <a:solidFill>
                  <a:srgbClr val="FF0000"/>
                </a:solidFill>
              </a:rPr>
              <a:t>31/7 </a:t>
            </a:r>
            <a:r>
              <a:rPr lang="tr-TR" dirty="0" smtClean="0">
                <a:solidFill>
                  <a:srgbClr val="FF0000"/>
                </a:solidFill>
              </a:rPr>
              <a:t>YE KADAR BAŞKA BİR VARLIĞA DÖNÜŞÜR İSE EN SON KIYMETİN BEYANI YETERLİDİR.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3) BU KIYMETLER AYNI SÜREDE DEFTERLERE KAYDEDİLİR ,PASİFTE FON HESABI (549 ÖZEL FONLAR) AÇILIR,SERMAYENİN CÜZÜDÜR,  TASFİYEYE KADAR ÇEKİLEMEZ(DEVİR BÖLÜNME TASFİYE SAYILMAZ). GERÇEK KİŞİLER İÇİN BU ŞART YOK.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4)AMORTİSMAN AYRILAMAZ,%2 VERGİ GİDER YAZILAMAZ (KKEG). SATIŞINDA ZARAR YAZILMAZ.AMA KAR EDİLİRSE BEYAN EDİLMELİ.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5)ŞARTLARIN YERİNE GETİRİLMEMESİ VEYA VERGİNİN ÖDENMEMESİ HALİNDE DE ,. 6183 E GÖRE TAHSİLAT DEVAM EDER.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4726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VARLIK BARIŞINDAN YARARLANMANIN  VERGİ İNCELEMELERİNE  KARŞI SAĞLADIĞI  TEMİNAT :</a:t>
            </a:r>
          </a:p>
          <a:p>
            <a:pPr>
              <a:buNone/>
            </a:pPr>
            <a:r>
              <a:rPr lang="tr-TR" dirty="0" smtClean="0"/>
              <a:t>1)BU BEYANLAR,  YENİ İNCELEMELERDE  DELİL VE  BAŞKA İNCELEMENİN  GEREKÇESİ  OLAMAZ.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2) TARHİYATTAN TENZİL İMKANI: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KANUN YAYIN TARİHİNDEN </a:t>
            </a:r>
            <a:r>
              <a:rPr lang="tr-TR" dirty="0" smtClean="0">
                <a:solidFill>
                  <a:schemeClr val="tx2"/>
                </a:solidFill>
              </a:rPr>
              <a:t>SONRA(29 MAYIS 2013)</a:t>
            </a:r>
            <a:r>
              <a:rPr lang="tr-TR" dirty="0" smtClean="0">
                <a:solidFill>
                  <a:srgbClr val="FF0000"/>
                </a:solidFill>
              </a:rPr>
              <a:t> BAŞLAMIŞ OLAN 2012 DAHİL   GELİR ,KURUMLAR VE KDV  </a:t>
            </a:r>
            <a:r>
              <a:rPr lang="tr-TR" dirty="0" smtClean="0">
                <a:solidFill>
                  <a:srgbClr val="7030A0"/>
                </a:solidFill>
              </a:rPr>
              <a:t>VE AYNI VERGİLERLE İLGİLİ </a:t>
            </a:r>
            <a:r>
              <a:rPr lang="tr-TR" dirty="0" smtClean="0">
                <a:solidFill>
                  <a:srgbClr val="FF0000"/>
                </a:solidFill>
              </a:rPr>
              <a:t> SORUMLU SIFATIYLA TEVKİFAT  VERGİ  İNCELEMELERİNDE (TAKDİR KOMİSYONUNA SEVKLER  DAHİL ) BULUNACAK MATRAH FARKINDAN , BEYAN EDİLEN TUTARLAR TENZİL EDİLECEKTİR. 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İNCELEME SİGORTASI  DÖRT ŞARTIN</a:t>
            </a:r>
            <a:r>
              <a:rPr lang="tr-TR" dirty="0" smtClean="0">
                <a:solidFill>
                  <a:srgbClr val="92D050"/>
                </a:solidFill>
              </a:rPr>
              <a:t> BİRLİKTE </a:t>
            </a:r>
            <a:r>
              <a:rPr lang="tr-TR" dirty="0" smtClean="0">
                <a:solidFill>
                  <a:srgbClr val="FF0000"/>
                </a:solidFill>
              </a:rPr>
              <a:t>GERÇEKLEŞMESİNE BAĞLIDIR:</a:t>
            </a:r>
          </a:p>
          <a:p>
            <a:pPr>
              <a:buNone/>
            </a:pPr>
            <a:r>
              <a:rPr lang="tr-TR" dirty="0" smtClean="0"/>
              <a:t>1)BEYAN</a:t>
            </a:r>
          </a:p>
          <a:p>
            <a:pPr>
              <a:buNone/>
            </a:pPr>
            <a:r>
              <a:rPr lang="tr-TR" dirty="0" smtClean="0"/>
              <a:t>2)TRANSFER</a:t>
            </a:r>
          </a:p>
          <a:p>
            <a:pPr>
              <a:buNone/>
            </a:pPr>
            <a:r>
              <a:rPr lang="tr-TR" dirty="0" smtClean="0"/>
              <a:t>3)%2  BORCUN ÖDENMESİ</a:t>
            </a:r>
          </a:p>
          <a:p>
            <a:pPr>
              <a:buNone/>
            </a:pPr>
            <a:r>
              <a:rPr lang="tr-TR" dirty="0" smtClean="0"/>
              <a:t> 4)KANAAT  VERİCİ VESİKAYLA TEVSİK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NASIL İŞLEYECEK?</a:t>
            </a:r>
          </a:p>
          <a:p>
            <a:r>
              <a:rPr lang="tr-TR" dirty="0" smtClean="0"/>
              <a:t>29 MAYISTAN SONRA BAŞLAMIŞ OLAN VERGİ İNCELEMELERİNİ (</a:t>
            </a:r>
            <a:r>
              <a:rPr lang="tr-TR" dirty="0" smtClean="0">
                <a:solidFill>
                  <a:srgbClr val="FF0000"/>
                </a:solidFill>
              </a:rPr>
              <a:t>DAVET+İBRAZ+ TUTANAK+TAKDİRE SEVK DURUMLAR HARİÇ) </a:t>
            </a:r>
            <a:r>
              <a:rPr lang="tr-TR" dirty="0" smtClean="0"/>
              <a:t>YAPAN İNCELEME ELEMANI, AFTAN YARARLANILAN MİKTARI DÜŞEREK TARHİYAT YAPACAKTIR.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AYNI FİİLDEN KAYNAKLANAN MATRAHA  DAYALI TARHİYATLAR  VARSA , AYNI BEYAN HEPSİNDEN DÜŞÜLECEK (ÖRN;100 TL KAYIT DIŞI HASILATA DAYALI 20 TL  KV VE  18 TL KDV TARHİYATI İÇİN 100 TL  BEYAN  2 TL ÖDEME YAPILMIŞ OLMASI YETERLİDİR)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2134</Words>
  <Application>Microsoft Office PowerPoint</Application>
  <PresentationFormat>Ekran Gösterisi (4:3)</PresentationFormat>
  <Paragraphs>281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6" baseType="lpstr">
      <vt:lpstr>Ofis Teması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Slayt 32</vt:lpstr>
      <vt:lpstr> </vt:lpstr>
      <vt:lpstr>Slayt 34</vt:lpstr>
      <vt:lpstr>NASIL ÇALIŞIR ?</vt:lpstr>
      <vt:lpstr> </vt:lpstr>
      <vt:lpstr> </vt:lpstr>
      <vt:lpstr> </vt:lpstr>
      <vt:lpstr> </vt:lpstr>
      <vt:lpstr> 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Merve</dc:creator>
  <cp:lastModifiedBy>dell</cp:lastModifiedBy>
  <cp:revision>198</cp:revision>
  <dcterms:created xsi:type="dcterms:W3CDTF">2013-01-29T08:34:30Z</dcterms:created>
  <dcterms:modified xsi:type="dcterms:W3CDTF">2013-06-07T08:00:42Z</dcterms:modified>
</cp:coreProperties>
</file>