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slides/slide76.xml" ContentType="application/vnd.openxmlformats-officedocument.presentationml.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slides/slide72.xml" ContentType="application/vnd.openxmlformats-officedocument.presentationml.slide+xml"/>
  <Override PartName="/ppt/slides/slide8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slides/slide70.xml" ContentType="application/vnd.openxmlformats-officedocument.presentationml.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s/slide79.xml" ContentType="application/vnd.openxmlformats-officedocument.presentationml.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slides/slide68.xml" ContentType="application/vnd.openxmlformats-officedocument.presentationml.slide+xml"/>
  <Override PartName="/ppt/slides/slide7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s/slide57.xml" ContentType="application/vnd.openxmlformats-officedocument.presentationml.slide+xml"/>
  <Override PartName="/ppt/slides/slide66.xml" ContentType="application/vnd.openxmlformats-officedocument.presentationml.slide+xml"/>
  <Override PartName="/ppt/slides/slide7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slides/slide7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s/slide80.xml" ContentType="application/vnd.openxmlformats-officedocument.presentationml.slide+xml"/>
  <Override PartName="/ppt/slides/slide82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0.xml" ContentType="application/vnd.openxmlformats-officedocument.presentationml.slideLayout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slides/slide78.xml" ContentType="application/vnd.openxmlformats-officedocument.presentationml.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s/slide74.xml" ContentType="application/vnd.openxmlformats-officedocument.presentationml.slide+xml"/>
  <Override PartName="/ppt/slideLayouts/slideLayout4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6" r:id="rId2"/>
    <p:sldId id="318" r:id="rId3"/>
    <p:sldId id="390" r:id="rId4"/>
    <p:sldId id="391" r:id="rId5"/>
    <p:sldId id="319" r:id="rId6"/>
    <p:sldId id="345" r:id="rId7"/>
    <p:sldId id="334" r:id="rId8"/>
    <p:sldId id="335" r:id="rId9"/>
    <p:sldId id="329" r:id="rId10"/>
    <p:sldId id="333" r:id="rId11"/>
    <p:sldId id="332" r:id="rId12"/>
    <p:sldId id="331" r:id="rId13"/>
    <p:sldId id="339" r:id="rId14"/>
    <p:sldId id="340" r:id="rId15"/>
    <p:sldId id="338" r:id="rId16"/>
    <p:sldId id="337" r:id="rId17"/>
    <p:sldId id="344" r:id="rId18"/>
    <p:sldId id="350" r:id="rId19"/>
    <p:sldId id="403" r:id="rId20"/>
    <p:sldId id="404" r:id="rId21"/>
    <p:sldId id="447" r:id="rId22"/>
    <p:sldId id="430" r:id="rId23"/>
    <p:sldId id="435" r:id="rId24"/>
    <p:sldId id="436" r:id="rId25"/>
    <p:sldId id="445" r:id="rId26"/>
    <p:sldId id="405" r:id="rId27"/>
    <p:sldId id="468" r:id="rId28"/>
    <p:sldId id="439" r:id="rId29"/>
    <p:sldId id="438" r:id="rId30"/>
    <p:sldId id="440" r:id="rId31"/>
    <p:sldId id="431" r:id="rId32"/>
    <p:sldId id="406" r:id="rId33"/>
    <p:sldId id="410" r:id="rId34"/>
    <p:sldId id="411" r:id="rId35"/>
    <p:sldId id="412" r:id="rId36"/>
    <p:sldId id="413" r:id="rId37"/>
    <p:sldId id="471" r:id="rId38"/>
    <p:sldId id="414" r:id="rId39"/>
    <p:sldId id="442" r:id="rId40"/>
    <p:sldId id="453" r:id="rId41"/>
    <p:sldId id="407" r:id="rId42"/>
    <p:sldId id="415" r:id="rId43"/>
    <p:sldId id="416" r:id="rId44"/>
    <p:sldId id="444" r:id="rId45"/>
    <p:sldId id="418" r:id="rId46"/>
    <p:sldId id="419" r:id="rId47"/>
    <p:sldId id="454" r:id="rId48"/>
    <p:sldId id="425" r:id="rId49"/>
    <p:sldId id="470" r:id="rId50"/>
    <p:sldId id="426" r:id="rId51"/>
    <p:sldId id="427" r:id="rId52"/>
    <p:sldId id="428" r:id="rId53"/>
    <p:sldId id="448" r:id="rId54"/>
    <p:sldId id="469" r:id="rId55"/>
    <p:sldId id="449" r:id="rId56"/>
    <p:sldId id="450" r:id="rId57"/>
    <p:sldId id="451" r:id="rId58"/>
    <p:sldId id="452" r:id="rId59"/>
    <p:sldId id="429" r:id="rId60"/>
    <p:sldId id="457" r:id="rId61"/>
    <p:sldId id="455" r:id="rId62"/>
    <p:sldId id="456" r:id="rId63"/>
    <p:sldId id="458" r:id="rId64"/>
    <p:sldId id="459" r:id="rId65"/>
    <p:sldId id="460" r:id="rId66"/>
    <p:sldId id="408" r:id="rId67"/>
    <p:sldId id="420" r:id="rId68"/>
    <p:sldId id="461" r:id="rId69"/>
    <p:sldId id="422" r:id="rId70"/>
    <p:sldId id="423" r:id="rId71"/>
    <p:sldId id="466" r:id="rId72"/>
    <p:sldId id="467" r:id="rId73"/>
    <p:sldId id="432" r:id="rId74"/>
    <p:sldId id="463" r:id="rId75"/>
    <p:sldId id="433" r:id="rId76"/>
    <p:sldId id="441" r:id="rId77"/>
    <p:sldId id="434" r:id="rId78"/>
    <p:sldId id="409" r:id="rId79"/>
    <p:sldId id="465" r:id="rId80"/>
    <p:sldId id="424" r:id="rId81"/>
    <p:sldId id="301" r:id="rId82"/>
    <p:sldId id="464" r:id="rId83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2" autoAdjust="0"/>
  </p:normalViewPr>
  <p:slideViewPr>
    <p:cSldViewPr>
      <p:cViewPr>
        <p:scale>
          <a:sx n="75" d="100"/>
          <a:sy n="75" d="100"/>
        </p:scale>
        <p:origin x="-1248" y="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presProps" Target="pres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87" Type="http://schemas.openxmlformats.org/officeDocument/2006/relationships/tableStyles" Target="tableStyles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viewProps" Target="viewProp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slide" Target="slides/slide8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08.05.2014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08.05.2014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08.05.2014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08.05.2014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08.05.2014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08.05.2014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08.05.2014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08.05.2014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08.05.2014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08.05.2014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3720DD-5B6D-40BF-8493-A6B52D484E6B}" type="datetimeFigureOut">
              <a:rPr lang="tr-TR" smtClean="0"/>
              <a:pPr/>
              <a:t>08.05.2014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3720DD-5B6D-40BF-8493-A6B52D484E6B}" type="datetimeFigureOut">
              <a:rPr lang="tr-TR" smtClean="0"/>
              <a:pPr/>
              <a:t>08.05.2014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02176B-0E47-46AC-8F43-DAB4B8A37D06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neks@neksymm.com" TargetMode="External"/><Relationship Id="rId1" Type="http://schemas.openxmlformats.org/officeDocument/2006/relationships/slideLayout" Target="../slideLayouts/slideLayout7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24744"/>
            <a:ext cx="9144000" cy="5733256"/>
          </a:xfrm>
        </p:spPr>
        <p:txBody>
          <a:bodyPr>
            <a:noAutofit/>
          </a:bodyPr>
          <a:lstStyle/>
          <a:p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 </a:t>
            </a:r>
            <a:endParaRPr lang="tr-TR" dirty="0" smtClean="0">
              <a:solidFill>
                <a:srgbClr val="FF0000"/>
              </a:solidFill>
              <a:latin typeface="Aharoni" pitchFamily="2" charset="-79"/>
              <a:cs typeface="Aharoni" pitchFamily="2" charset="-79"/>
            </a:endParaRPr>
          </a:p>
          <a:p>
            <a:pPr>
              <a:buNone/>
            </a:pPr>
            <a:r>
              <a:rPr lang="tr-TR" dirty="0">
                <a:solidFill>
                  <a:srgbClr val="FF0000"/>
                </a:solidFill>
                <a:latin typeface="Arial Black" panose="020B0A04020102020204" pitchFamily="34" charset="0"/>
                <a:cs typeface="Aharoni" pitchFamily="2" charset="-79"/>
              </a:rPr>
              <a:t>         </a:t>
            </a:r>
            <a:r>
              <a:rPr lang="tr-TR" dirty="0" smtClean="0">
                <a:solidFill>
                  <a:srgbClr val="FF0000"/>
                </a:solidFill>
                <a:latin typeface="Arial Black" panose="020B0A04020102020204" pitchFamily="34" charset="0"/>
                <a:cs typeface="Aharoni" pitchFamily="2" charset="-79"/>
              </a:rPr>
              <a:t>İNŞAAT İŞLETMELERİNDE 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  <a:latin typeface="Arial Black" panose="020B0A04020102020204" pitchFamily="34" charset="0"/>
                <a:cs typeface="Aharoni" pitchFamily="2" charset="-79"/>
              </a:rPr>
              <a:t>                       VERGİ İNCELEMELERİ</a:t>
            </a:r>
            <a:r>
              <a:rPr lang="tr-TR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      </a:t>
            </a:r>
          </a:p>
          <a:p>
            <a:pPr>
              <a:buNone/>
            </a:pPr>
            <a:r>
              <a:rPr lang="tr-TR" sz="3600" dirty="0" smtClean="0">
                <a:solidFill>
                  <a:srgbClr val="FF0000"/>
                </a:solidFill>
              </a:rPr>
              <a:t>                                  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                                                     </a:t>
            </a:r>
            <a:r>
              <a:rPr lang="tr-TR" b="1" dirty="0" smtClean="0"/>
              <a:t>NUR EKESAN</a:t>
            </a:r>
          </a:p>
          <a:p>
            <a:pPr>
              <a:buNone/>
            </a:pPr>
            <a:r>
              <a:rPr lang="tr-TR" dirty="0" smtClean="0"/>
              <a:t>                            Yeminli Mali Müşavir, NEKS YMM</a:t>
            </a:r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tr-TR" dirty="0">
              <a:solidFill>
                <a:srgbClr val="FF0000"/>
              </a:solidFill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İNCELENECEK MÜKELLEFİN HAKLARI: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1)KİMLİK İBRAZI ,ARAMA KARARI İBRAZI: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MÜKELLEFİN İŞYERİNDEKİ İNCELEMELERDE İNCELEME ELEMANININ KİMLİĞİNİ İSTEME, (VUK 136)ARAMALI İNCELEMELERDE SULH YARGICININ KARARINI GÖRME HAKKI VARDIR.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2)KONU KAPSAM: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İNCELEME ELEMANINDAN ,İNCELEMENİN KONUSU VE KAPSAMI HAKKINDA BİLGİ ALMA HAKKI (140/1)</a:t>
            </a: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5661248"/>
          </a:xfrm>
        </p:spPr>
        <p:txBody>
          <a:bodyPr>
            <a:normAutofit lnSpcReduction="1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3)İNCELEMEYE BAŞLAMA TUTANAĞI :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KONU, KAPSAMIN ,TARİHİN BELİRLENDİĞİ,4 ÖRNEK 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BİR VD,BİR MÜKLF,BİR BŞKNLIK (140/2)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4)İNCELEME YERİ :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PRENSİP OLARAK MÜKELLEFİN İŞYERİNDE (139/2)YAPILIR.İŞYERİ MÜSAİT OLMAZ VEYA İMKANSIZ OLURSA DAİREDE YAPILIR. (İŞYERİ FAAL. ENGELLENMEMESİNİ İSTEME HAKKI) (140/3)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5)DEFTER BELGE İBRAZ SÜRESİ VE EK SÜRE İSTEME: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YASAL SÜRE 15 GÜNDÜR.AMA ZOR DURUMLARDA EK SÜRE İSTENEBİLİR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457400"/>
            <a:ext cx="9144000" cy="5400600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6)MÜŞAVİR ,AVUKAT,TEMSİLCİ BULUNDURMA HAKKI :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HESAPLARLA İLGİLİ SMM VEYA YMM  VE AVUKAT VE TEMSİLCİ BULUNDURABİLİR</a:t>
            </a:r>
            <a:r>
              <a:rPr lang="tr-TR" dirty="0" smtClean="0"/>
              <a:t>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7)DEFTER VE BELGELERİ İNCELEME SIRASINDA MÜFETTİŞİN GÖZETİMİNDE KULLANABİLME HAKKI (140/9)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8) BİLGİ ALMA HAKKI</a:t>
            </a: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5661248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8)İNCELEMENİN SÜRESİNDE BİTİRİLMESİNİ İSTEME HAKKI: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TAM İNCELEMELER BİR YIL,SINIRLI İNCELEMELER ALTI AYDA BİTİRİLİR.BİTMEZSE İDAREDEN İZİNLE ALTI AY UZAR AMA BU DURUM DA MÜKELLEFE YAZILI BİLDİRİLİR. (140/6</a:t>
            </a:r>
            <a:r>
              <a:rPr lang="tr-TR" dirty="0" smtClean="0"/>
              <a:t>)   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9)TUTANAK: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KENDİ AÇIKLAMA VE YORUMLARINI YAZDIRMA(141,BİR ÖRNEĞİNİ ALMA</a:t>
            </a:r>
            <a:r>
              <a:rPr lang="tr-TR" dirty="0" smtClean="0"/>
              <a:t>)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10)İHTİYATİ HACİZE İTİRAZ (7 GÜN)</a:t>
            </a:r>
            <a:r>
              <a:rPr lang="tr-TR" dirty="0" smtClean="0"/>
              <a:t> </a:t>
            </a: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5661248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11)RAPORUN MEVZUATA UYGUNLUĞU: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İNCELEME ELEMANI;KANUN ,KARARNAME ,TÜZÜK,YÖNETMELİK,GENEL </a:t>
            </a:r>
            <a:r>
              <a:rPr lang="tr-TR" dirty="0" smtClean="0">
                <a:solidFill>
                  <a:srgbClr val="FFC000"/>
                </a:solidFill>
              </a:rPr>
              <a:t>TEBLİĞ,SİRKÜLER VE </a:t>
            </a:r>
            <a:r>
              <a:rPr lang="tr-TR" dirty="0" smtClean="0">
                <a:solidFill>
                  <a:schemeClr val="tx2"/>
                </a:solidFill>
              </a:rPr>
              <a:t>AYKIRI RAPOR YAZAMAZ. (140/5) </a:t>
            </a:r>
          </a:p>
          <a:p>
            <a:r>
              <a:rPr lang="tr-TR" dirty="0" smtClean="0">
                <a:solidFill>
                  <a:srgbClr val="FFC000"/>
                </a:solidFill>
              </a:rPr>
              <a:t>MUKTEZALARA İSE 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AYKIRI TENKİTLER RAPORDA YAZILIR AMA BUNLAR EĞER GİB TARAFINDAN VERİLEN ÖZELGELER VEYA BUNLARA PARALEL GÖRÜŞLER İSE RAPOR OKUMA KOMİSYONU</a:t>
            </a:r>
            <a:r>
              <a:rPr lang="tr-TR" dirty="0" smtClean="0"/>
              <a:t> ,</a:t>
            </a:r>
            <a:r>
              <a:rPr lang="tr-TR" dirty="0" smtClean="0">
                <a:solidFill>
                  <a:srgbClr val="FF0000"/>
                </a:solidFill>
              </a:rPr>
              <a:t>MUKTEZAYA UYGUNLUK KISTASINI </a:t>
            </a:r>
            <a:r>
              <a:rPr lang="tr-TR" dirty="0" smtClean="0">
                <a:solidFill>
                  <a:schemeClr val="tx2"/>
                </a:solidFill>
              </a:rPr>
              <a:t>UYGULAYACAKTIR</a:t>
            </a:r>
            <a:r>
              <a:rPr lang="tr-TR" dirty="0" smtClean="0"/>
              <a:t>.</a:t>
            </a:r>
            <a:r>
              <a:rPr lang="tr-TR" dirty="0" smtClean="0">
                <a:solidFill>
                  <a:srgbClr val="FFC000"/>
                </a:solidFill>
              </a:rPr>
              <a:t>  (425 VUK TEBL ,63 NO SİRK)</a:t>
            </a: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340768"/>
            <a:ext cx="9144000" cy="5328592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12)RAPOR DEĞERLENDİRME KOMİSYONUYLA GÖRÜŞME HAKKI:</a:t>
            </a:r>
          </a:p>
          <a:p>
            <a:r>
              <a:rPr lang="tr-TR" dirty="0" smtClean="0"/>
              <a:t>MÜKELLEFİN TALEBİ HALİNDE VEYA KOMİSYON GEREKLİ GÖRÜR İSE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13)MUHBİRİN ADINI İSTEME HAKKI:</a:t>
            </a:r>
          </a:p>
          <a:p>
            <a:r>
              <a:rPr lang="tr-TR" dirty="0" smtClean="0"/>
              <a:t>İHBAR HAKSIZ ÇIKARSA (142)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14)UZLAŞMA ,DAVA AÇMA HAKLARI</a:t>
            </a: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5661248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İNCELENEN MÜKELLEFİN YÜKÜMLÜLÜKLERİ:</a:t>
            </a:r>
          </a:p>
          <a:p>
            <a:pPr>
              <a:buNone/>
            </a:pPr>
            <a:endParaRPr lang="tr-TR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1)İNCELEMENİN YAPILACAĞI YER</a:t>
            </a:r>
            <a:r>
              <a:rPr lang="tr-TR" dirty="0" smtClean="0">
                <a:solidFill>
                  <a:srgbClr val="FF0000"/>
                </a:solidFill>
                <a:sym typeface="Wingdings" pitchFamily="2" charset="2"/>
              </a:rPr>
              <a:t> (257)</a:t>
            </a:r>
          </a:p>
          <a:p>
            <a:pPr>
              <a:buNone/>
            </a:pPr>
            <a:r>
              <a:rPr lang="tr-TR" dirty="0" smtClean="0">
                <a:solidFill>
                  <a:schemeClr val="tx2"/>
                </a:solidFill>
                <a:sym typeface="Wingdings" pitchFamily="2" charset="2"/>
              </a:rPr>
              <a:t>İŞYERİNDE ÇALIŞMA YERİ GÖSTERME,</a:t>
            </a:r>
          </a:p>
          <a:p>
            <a:pPr>
              <a:buNone/>
            </a:pPr>
            <a:r>
              <a:rPr lang="tr-TR" dirty="0" smtClean="0">
                <a:solidFill>
                  <a:schemeClr val="tx2"/>
                </a:solidFill>
                <a:sym typeface="Wingdings" pitchFamily="2" charset="2"/>
              </a:rPr>
              <a:t>RESMİ SAATLERDE ÇALIŞMANIN SAĞLANMASI,</a:t>
            </a:r>
          </a:p>
          <a:p>
            <a:pPr>
              <a:buNone/>
            </a:pPr>
            <a:r>
              <a:rPr lang="tr-TR" dirty="0" smtClean="0">
                <a:solidFill>
                  <a:schemeClr val="tx2"/>
                </a:solidFill>
                <a:sym typeface="Wingdings" pitchFamily="2" charset="2"/>
              </a:rPr>
              <a:t>İŞYERİNİ GEZDİRİP,İSTENİLEN YERLERİ GÖSTERME</a:t>
            </a:r>
          </a:p>
          <a:p>
            <a:pPr>
              <a:buNone/>
            </a:pPr>
            <a:endParaRPr lang="tr-TR" dirty="0" smtClean="0">
              <a:solidFill>
                <a:srgbClr val="92D050"/>
              </a:solidFill>
              <a:sym typeface="Wingdings" pitchFamily="2" charset="2"/>
            </a:endParaRP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  <a:sym typeface="Wingdings" pitchFamily="2" charset="2"/>
              </a:rPr>
              <a:t>2)DEFTER BELGE İBRAZI</a:t>
            </a:r>
            <a:endParaRPr lang="tr-TR" dirty="0" smtClean="0">
              <a:solidFill>
                <a:srgbClr val="FF0000"/>
              </a:solidFill>
            </a:endParaRP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340768"/>
            <a:ext cx="9144000" cy="5517232"/>
          </a:xfrm>
        </p:spPr>
        <p:txBody>
          <a:bodyPr>
            <a:normAutofit lnSpcReduction="10000"/>
          </a:bodyPr>
          <a:lstStyle/>
          <a:p>
            <a:endParaRPr lang="tr-TR" dirty="0" smtClean="0">
              <a:solidFill>
                <a:srgbClr val="00B05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3)İNCELEME  SÜRECİYLE İLGİLİ SORUMLULUKLAR</a:t>
            </a:r>
            <a:r>
              <a:rPr lang="tr-TR" dirty="0" smtClean="0">
                <a:solidFill>
                  <a:srgbClr val="00B050"/>
                </a:solidFill>
              </a:rPr>
              <a:t>: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HER TÜRLÜ BİLGİ VE İZAHATI VERMEK (257),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134 E GÖRE FİİLİ ENVANTER YAPILACAK İSE GEREKLİ ARAÇ ,GEREÇ,PERSONEL TAHSİSİ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148 E GÖRE İSTENİLEN BİLGİLER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127/C YE GÖRE YOKLAMAYA  YETKİLİ MEMURLAR DA  YASAL DEFTER BELGE DIŞINDA BAŞKA DELİLLER GÖRÜRSE EL KOYABİLİR.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TUTANAK İMZASINDAN İMTİNA HALLERİNDE DEFTERLER DAİREDE ALIKONUR(141/2)</a:t>
            </a:r>
          </a:p>
          <a:p>
            <a:endParaRPr lang="tr-TR" dirty="0" smtClean="0"/>
          </a:p>
          <a:p>
            <a:endParaRPr lang="tr-TR" dirty="0">
              <a:solidFill>
                <a:srgbClr val="00B050"/>
              </a:solidFill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>
            <a:normAutofit lnSpcReduction="10000"/>
          </a:bodyPr>
          <a:lstStyle/>
          <a:p>
            <a:r>
              <a:rPr lang="tr-TR" sz="2800" dirty="0" smtClean="0">
                <a:solidFill>
                  <a:srgbClr val="FF0000"/>
                </a:solidFill>
              </a:rPr>
              <a:t>VERGİ İNCELEMELERİNE İLİŞKİN NOTLAR:</a:t>
            </a:r>
          </a:p>
          <a:p>
            <a:r>
              <a:rPr lang="tr-TR" sz="2800" dirty="0" smtClean="0">
                <a:solidFill>
                  <a:srgbClr val="FF0000"/>
                </a:solidFill>
              </a:rPr>
              <a:t>1)</a:t>
            </a:r>
            <a:r>
              <a:rPr lang="tr-TR" sz="2800" dirty="0" smtClean="0"/>
              <a:t>  </a:t>
            </a:r>
            <a:r>
              <a:rPr lang="tr-TR" sz="2800" dirty="0" smtClean="0">
                <a:solidFill>
                  <a:schemeClr val="tx2"/>
                </a:solidFill>
              </a:rPr>
              <a:t>YENİ YAPILANMAYLA BİRLİKTE KURUMSAL HAFIZA DEĞİŞECEK VE YENİ BİR EKOL OLUŞACAKTIR.   YETERLİ SAYIDA YETİŞMİŞ MÜFETTİŞ KADROSUNA  ULAŞILMASI ZAMAN ALACAKTIR.</a:t>
            </a:r>
          </a:p>
          <a:p>
            <a:r>
              <a:rPr lang="tr-TR" sz="2800" dirty="0" smtClean="0">
                <a:solidFill>
                  <a:srgbClr val="FF0000"/>
                </a:solidFill>
              </a:rPr>
              <a:t>2)</a:t>
            </a:r>
            <a:r>
              <a:rPr lang="tr-TR" sz="2800" dirty="0" smtClean="0">
                <a:solidFill>
                  <a:schemeClr val="tx2"/>
                </a:solidFill>
              </a:rPr>
              <a:t>BU YENİ YAPILANMADA ORTA VE KÜÇÜK İŞLETMELER DAHA SIK VE DAHA KISA İNCELEME VE YOKLAMALARA TABİ OLACAK,BÜYÜK MÜKELLEFLER İSE  DAHA KAPSAMLI İNCELEMELERE KONU OLACAKTIR.</a:t>
            </a:r>
          </a:p>
          <a:p>
            <a:r>
              <a:rPr lang="tr-TR" sz="2800" dirty="0" smtClean="0">
                <a:solidFill>
                  <a:srgbClr val="FF0000"/>
                </a:solidFill>
              </a:rPr>
              <a:t>3)</a:t>
            </a:r>
            <a:r>
              <a:rPr lang="tr-TR" sz="2800" dirty="0" smtClean="0">
                <a:solidFill>
                  <a:schemeClr val="tx2"/>
                </a:solidFill>
              </a:rPr>
              <a:t>İNCELEME ELEMANININ  KİŞİSEL YORUM VE TARZI YERİNE STANDART VE OBJEKTİF METODLAR UYGULANACAKTIR.</a:t>
            </a:r>
          </a:p>
          <a:p>
            <a:r>
              <a:rPr lang="tr-TR" sz="2800" dirty="0" smtClean="0">
                <a:solidFill>
                  <a:srgbClr val="FF0000"/>
                </a:solidFill>
              </a:rPr>
              <a:t>4</a:t>
            </a:r>
            <a:r>
              <a:rPr lang="tr-TR" sz="2800" dirty="0" smtClean="0">
                <a:solidFill>
                  <a:schemeClr val="tx2"/>
                </a:solidFill>
              </a:rPr>
              <a:t>)İNCELEMELERDE BİLGİSAYAR VE OTOMASYONUN ÖNEMİ ARTACAKTIR.</a:t>
            </a:r>
          </a:p>
          <a:p>
            <a:pPr>
              <a:buNone/>
            </a:pPr>
            <a:endParaRPr lang="tr-TR" sz="2800" dirty="0" smtClean="0"/>
          </a:p>
          <a:p>
            <a:endParaRPr lang="tr-TR" sz="2800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5661248"/>
          </a:xfrm>
        </p:spPr>
        <p:txBody>
          <a:bodyPr>
            <a:normAutofit/>
          </a:bodyPr>
          <a:lstStyle/>
          <a:p>
            <a:r>
              <a:rPr lang="tr-TR" dirty="0" smtClean="0">
                <a:solidFill>
                  <a:srgbClr val="FF0000"/>
                </a:solidFill>
                <a:latin typeface="Arial Black" panose="020B0A04020102020204" pitchFamily="34" charset="0"/>
                <a:cs typeface="Aharoni" pitchFamily="2" charset="-79"/>
              </a:rPr>
              <a:t>İNŞAAT ŞİRKETLERİNİN İNCELENMESİNDE ELEŞTİRİ KONUSU OLACAK HATALAR: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ı)</a:t>
            </a:r>
            <a:r>
              <a:rPr lang="tr-TR" dirty="0" smtClean="0">
                <a:solidFill>
                  <a:schemeClr val="tx2"/>
                </a:solidFill>
              </a:rPr>
              <a:t>HASILATLA İLGİLİ HATALAR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II</a:t>
            </a:r>
            <a:r>
              <a:rPr lang="tr-TR" dirty="0" smtClean="0">
                <a:solidFill>
                  <a:schemeClr val="tx2"/>
                </a:solidFill>
              </a:rPr>
              <a:t>)MALİYETLE İLGİLİ HATALAR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III)</a:t>
            </a:r>
            <a:r>
              <a:rPr lang="tr-TR" dirty="0" smtClean="0">
                <a:solidFill>
                  <a:schemeClr val="tx2"/>
                </a:solidFill>
              </a:rPr>
              <a:t>İSTİSNA UYGULAMALARIYLA İLGİLİ HATALAR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IV)</a:t>
            </a:r>
            <a:r>
              <a:rPr lang="tr-TR" dirty="0" smtClean="0">
                <a:solidFill>
                  <a:schemeClr val="tx2"/>
                </a:solidFill>
              </a:rPr>
              <a:t>ÖZELLİKLİ İNŞAAT MODELLERİNDE HATALAR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V)</a:t>
            </a:r>
            <a:r>
              <a:rPr lang="tr-TR" dirty="0" smtClean="0">
                <a:solidFill>
                  <a:schemeClr val="tx2"/>
                </a:solidFill>
              </a:rPr>
              <a:t>KDV İLE İLGİLİ HATALAR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 VI</a:t>
            </a:r>
            <a:r>
              <a:rPr lang="tr-TR" dirty="0" smtClean="0"/>
              <a:t>) </a:t>
            </a:r>
            <a:r>
              <a:rPr lang="tr-TR" dirty="0" smtClean="0">
                <a:solidFill>
                  <a:schemeClr val="tx2"/>
                </a:solidFill>
              </a:rPr>
              <a:t>DV İLE İLGİLİ HATALAR</a:t>
            </a:r>
            <a:endParaRPr lang="tr-TR" dirty="0">
              <a:solidFill>
                <a:schemeClr val="tx2"/>
              </a:solidFill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Dikdörtgen"/>
          <p:cNvSpPr/>
          <p:nvPr/>
        </p:nvSpPr>
        <p:spPr>
          <a:xfrm>
            <a:off x="251520" y="1340768"/>
            <a:ext cx="8892480" cy="489364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</a:pPr>
            <a:r>
              <a:rPr lang="tr-TR" sz="2400" dirty="0" smtClean="0">
                <a:solidFill>
                  <a:srgbClr val="FF0000"/>
                </a:solidFill>
                <a:cs typeface="Arial" charset="0"/>
              </a:rPr>
              <a:t>VEGİ İNCELEME BİRİMLERİNDE YENİ YAPILANMA</a:t>
            </a:r>
          </a:p>
          <a:p>
            <a:pPr>
              <a:buFont typeface="Arial" charset="0"/>
              <a:buNone/>
            </a:pPr>
            <a:endParaRPr lang="tr-TR" sz="2400" dirty="0" smtClean="0">
              <a:solidFill>
                <a:srgbClr val="FF0000"/>
              </a:solidFill>
              <a:cs typeface="Arial" charset="0"/>
            </a:endParaRPr>
          </a:p>
          <a:p>
            <a:pPr>
              <a:buFont typeface="Arial" charset="0"/>
              <a:buNone/>
            </a:pPr>
            <a:r>
              <a:rPr lang="tr-TR" sz="2400" dirty="0" smtClean="0">
                <a:solidFill>
                  <a:srgbClr val="000066"/>
                </a:solidFill>
                <a:cs typeface="Arial" charset="0"/>
              </a:rPr>
              <a:t>10.07.2011 tarihinden itibaren, (646 </a:t>
            </a:r>
            <a:r>
              <a:rPr lang="tr-TR" sz="2400" dirty="0" err="1" smtClean="0">
                <a:solidFill>
                  <a:srgbClr val="000066"/>
                </a:solidFill>
                <a:cs typeface="Arial" charset="0"/>
              </a:rPr>
              <a:t>sayılıKHK</a:t>
            </a:r>
            <a:r>
              <a:rPr lang="tr-TR" sz="2400" dirty="0" smtClean="0">
                <a:solidFill>
                  <a:srgbClr val="000066"/>
                </a:solidFill>
                <a:cs typeface="Arial" charset="0"/>
              </a:rPr>
              <a:t>) bütün birimler doğrudan Bakana bağlı olarak ,</a:t>
            </a:r>
            <a:r>
              <a:rPr lang="tr-TR" sz="2400" dirty="0" smtClean="0">
                <a:solidFill>
                  <a:srgbClr val="FF0000"/>
                </a:solidFill>
                <a:cs typeface="Arial" charset="0"/>
              </a:rPr>
              <a:t>tek çatı </a:t>
            </a:r>
            <a:r>
              <a:rPr lang="tr-TR" sz="2400" dirty="0" smtClean="0">
                <a:solidFill>
                  <a:srgbClr val="000066"/>
                </a:solidFill>
                <a:cs typeface="Arial" charset="0"/>
              </a:rPr>
              <a:t>altında, (Vergi Denetim Kurulu) toplandı.</a:t>
            </a:r>
          </a:p>
          <a:p>
            <a:r>
              <a:rPr lang="tr-TR" sz="2400" dirty="0" smtClean="0">
                <a:solidFill>
                  <a:srgbClr val="000066"/>
                </a:solidFill>
                <a:cs typeface="Arial" charset="0"/>
              </a:rPr>
              <a:t>29 ilde </a:t>
            </a:r>
            <a:r>
              <a:rPr lang="tr-TR" sz="2400" dirty="0" smtClean="0">
                <a:solidFill>
                  <a:srgbClr val="FF0000"/>
                </a:solidFill>
                <a:cs typeface="Arial" charset="0"/>
              </a:rPr>
              <a:t>40 Başkanlık </a:t>
            </a:r>
            <a:r>
              <a:rPr lang="tr-TR" sz="2400" dirty="0" smtClean="0">
                <a:solidFill>
                  <a:srgbClr val="000066"/>
                </a:solidFill>
                <a:cs typeface="Arial" charset="0"/>
              </a:rPr>
              <a:t>halinde örgütlendi.</a:t>
            </a:r>
          </a:p>
          <a:p>
            <a:r>
              <a:rPr lang="tr-TR" sz="2400" dirty="0" smtClean="0">
                <a:solidFill>
                  <a:srgbClr val="FF0000"/>
                </a:solidFill>
                <a:cs typeface="Arial" charset="0"/>
              </a:rPr>
              <a:t>Büyük ölçekli </a:t>
            </a:r>
            <a:r>
              <a:rPr lang="tr-TR" sz="2400" dirty="0" smtClean="0">
                <a:solidFill>
                  <a:srgbClr val="000066"/>
                </a:solidFill>
                <a:cs typeface="Arial" charset="0"/>
              </a:rPr>
              <a:t>mükellefler (ciro 21.500.000 aktif 20.000.000 veya öz sermaye 8.000.000 esaslar ile bankalar ve finansman, sigorta şirketleri, SPK’ </a:t>
            </a:r>
            <a:r>
              <a:rPr lang="tr-TR" sz="2400" dirty="0" err="1" smtClean="0">
                <a:solidFill>
                  <a:srgbClr val="000066"/>
                </a:solidFill>
                <a:cs typeface="Arial" charset="0"/>
              </a:rPr>
              <a:t>na</a:t>
            </a:r>
            <a:r>
              <a:rPr lang="tr-TR" sz="2400" dirty="0" smtClean="0">
                <a:solidFill>
                  <a:srgbClr val="000066"/>
                </a:solidFill>
                <a:cs typeface="Arial" charset="0"/>
              </a:rPr>
              <a:t> tabi şirketler)</a:t>
            </a:r>
          </a:p>
          <a:p>
            <a:r>
              <a:rPr lang="tr-TR" sz="2400" dirty="0" smtClean="0">
                <a:solidFill>
                  <a:srgbClr val="FF0000"/>
                </a:solidFill>
                <a:cs typeface="Arial" charset="0"/>
              </a:rPr>
              <a:t>Organize</a:t>
            </a:r>
            <a:r>
              <a:rPr lang="tr-TR" sz="2400" dirty="0" smtClean="0">
                <a:solidFill>
                  <a:srgbClr val="000066"/>
                </a:solidFill>
                <a:cs typeface="Arial" charset="0"/>
              </a:rPr>
              <a:t> Vergi Kaçakçılığı</a:t>
            </a:r>
          </a:p>
          <a:p>
            <a:r>
              <a:rPr lang="tr-TR" sz="2400" dirty="0" smtClean="0">
                <a:solidFill>
                  <a:srgbClr val="000066"/>
                </a:solidFill>
                <a:cs typeface="Arial" charset="0"/>
              </a:rPr>
              <a:t>Örtülü Sermaye, </a:t>
            </a:r>
            <a:r>
              <a:rPr lang="tr-TR" sz="2400" dirty="0" smtClean="0">
                <a:solidFill>
                  <a:srgbClr val="FF0000"/>
                </a:solidFill>
                <a:cs typeface="Arial" charset="0"/>
              </a:rPr>
              <a:t>Transfer Fiyatlaması </a:t>
            </a:r>
            <a:r>
              <a:rPr lang="tr-TR" sz="2400" dirty="0" smtClean="0">
                <a:solidFill>
                  <a:srgbClr val="92D050"/>
                </a:solidFill>
                <a:cs typeface="Arial" charset="0"/>
              </a:rPr>
              <a:t>(FİRMALARA YAZILAR GİTMEYE,RAPORLAR İSTENİLMEYE  BAŞLANDI)</a:t>
            </a:r>
            <a:r>
              <a:rPr lang="tr-TR" sz="2400" dirty="0" smtClean="0">
                <a:solidFill>
                  <a:srgbClr val="000066"/>
                </a:solidFill>
                <a:cs typeface="Arial" charset="0"/>
              </a:rPr>
              <a:t>, Yurtdışı kazanç</a:t>
            </a:r>
          </a:p>
          <a:p>
            <a:r>
              <a:rPr lang="tr-TR" sz="2400" dirty="0" smtClean="0">
                <a:solidFill>
                  <a:srgbClr val="FF0000"/>
                </a:solidFill>
                <a:cs typeface="Arial" charset="0"/>
              </a:rPr>
              <a:t>Küçük Orta </a:t>
            </a:r>
            <a:r>
              <a:rPr lang="tr-TR" sz="2400" dirty="0" smtClean="0">
                <a:solidFill>
                  <a:srgbClr val="000066"/>
                </a:solidFill>
                <a:cs typeface="Arial" charset="0"/>
              </a:rPr>
              <a:t>Ölçekli Mükellefler</a:t>
            </a:r>
          </a:p>
        </p:txBody>
      </p:sp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444204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tr-TR" dirty="0" smtClean="0"/>
          </a:p>
          <a:p>
            <a:r>
              <a:rPr lang="tr-TR" sz="3600" dirty="0" smtClean="0">
                <a:solidFill>
                  <a:srgbClr val="FF0000"/>
                </a:solidFill>
                <a:latin typeface="Arial Black" panose="020B0A04020102020204" pitchFamily="34" charset="0"/>
                <a:cs typeface="Aharoni" pitchFamily="2" charset="-79"/>
              </a:rPr>
              <a:t> HASILAT TESPİTİYLE  İLGİLİ HATALAR</a:t>
            </a:r>
            <a:endParaRPr lang="tr-TR" sz="3600" dirty="0">
              <a:solidFill>
                <a:srgbClr val="FF0000"/>
              </a:solidFill>
              <a:latin typeface="Arial Black" panose="020B0A04020102020204" pitchFamily="34" charset="0"/>
              <a:cs typeface="Aharoni" pitchFamily="2" charset="-79"/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5661248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HASILAT VEYA MALİYETİN DOĞRU TESPİT EDİLEMEDİĞİ </a:t>
            </a:r>
            <a:r>
              <a:rPr lang="tr-TR" dirty="0" smtClean="0"/>
              <a:t>DURUMLARDA İNCELEME ELEMANI </a:t>
            </a:r>
            <a:r>
              <a:rPr lang="tr-TR" dirty="0" smtClean="0">
                <a:solidFill>
                  <a:schemeClr val="tx2"/>
                </a:solidFill>
              </a:rPr>
              <a:t>RESEN TAKDİR YETKİSİNİ KULLANIR :</a:t>
            </a:r>
          </a:p>
          <a:p>
            <a:pPr>
              <a:buNone/>
            </a:pPr>
            <a:r>
              <a:rPr lang="tr-TR" dirty="0" smtClean="0">
                <a:solidFill>
                  <a:schemeClr val="tx2"/>
                </a:solidFill>
              </a:rPr>
              <a:t>   GEÇMİŞ YARGI KARARLARINDA SAFİ KARIN ;</a:t>
            </a:r>
          </a:p>
          <a:p>
            <a:pPr>
              <a:buNone/>
            </a:pPr>
            <a:r>
              <a:rPr lang="tr-TR" dirty="0" smtClean="0">
                <a:solidFill>
                  <a:schemeClr val="tx2"/>
                </a:solidFill>
              </a:rPr>
              <a:t> YILLARA YAYGIN İŞLERDE                       %20 Sİ,</a:t>
            </a:r>
          </a:p>
          <a:p>
            <a:pPr>
              <a:buNone/>
            </a:pPr>
            <a:r>
              <a:rPr lang="tr-TR" dirty="0" smtClean="0">
                <a:solidFill>
                  <a:schemeClr val="tx2"/>
                </a:solidFill>
              </a:rPr>
              <a:t>  MALİYETİN                                                %25 İ,</a:t>
            </a:r>
          </a:p>
          <a:p>
            <a:pPr>
              <a:buNone/>
            </a:pPr>
            <a:r>
              <a:rPr lang="tr-TR" dirty="0" smtClean="0">
                <a:solidFill>
                  <a:schemeClr val="tx2"/>
                </a:solidFill>
              </a:rPr>
              <a:t>   SATIŞIN                                                     %20 Sİ; </a:t>
            </a:r>
          </a:p>
          <a:p>
            <a:pPr>
              <a:buNone/>
            </a:pPr>
            <a:r>
              <a:rPr lang="tr-TR" dirty="0" smtClean="0">
                <a:solidFill>
                  <a:schemeClr val="tx2"/>
                </a:solidFill>
              </a:rPr>
              <a:t>KABUL EDİLEN  GÖRÜŞLER  VAR.</a:t>
            </a:r>
            <a:endParaRPr lang="tr-TR" dirty="0">
              <a:solidFill>
                <a:schemeClr val="tx2"/>
              </a:solidFill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/>
            </a:r>
            <a:br>
              <a:rPr lang="tr-TR" sz="3200" dirty="0" smtClean="0">
                <a:solidFill>
                  <a:srgbClr val="FF0000"/>
                </a:solidFill>
                <a:latin typeface="Arial" charset="0"/>
                <a:cs typeface="Arial" charset="0"/>
              </a:rPr>
            </a:br>
            <a:r>
              <a:rPr lang="tr-TR" sz="32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1)DÖVİZLİ </a:t>
            </a:r>
            <a:r>
              <a:rPr lang="tr-TR" sz="3200" dirty="0">
                <a:solidFill>
                  <a:srgbClr val="FF0000"/>
                </a:solidFill>
                <a:latin typeface="Arial" charset="0"/>
                <a:cs typeface="Arial" charset="0"/>
              </a:rPr>
              <a:t>AVANSLAR DEĞERLENİR Mİ?</a:t>
            </a:r>
            <a:br>
              <a:rPr lang="tr-TR" sz="3200" dirty="0">
                <a:solidFill>
                  <a:srgbClr val="FF0000"/>
                </a:solidFill>
                <a:latin typeface="Arial" charset="0"/>
                <a:cs typeface="Arial" charset="0"/>
              </a:rPr>
            </a:br>
            <a:endParaRPr lang="tr-TR" sz="32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  <p:sp>
        <p:nvSpPr>
          <p:cNvPr id="67587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Vergi Usul Kanunu 280 maddesi dövizli alacak ve borçların değerlenmesi gerektiği yazılı ,AMA AVANSLARIN ALACAK – BORÇ OLDUĞU tartışmalı</a:t>
            </a:r>
          </a:p>
          <a:p>
            <a:r>
              <a:rPr lang="tr-TR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Kanunda açık hüküm yok ama,Tebliğ ve muktezalara göre değerlenmesi gerekir(KVK 1 </a:t>
            </a:r>
            <a:r>
              <a:rPr lang="tr-TR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nolu</a:t>
            </a:r>
            <a:r>
              <a:rPr lang="tr-TR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Tebliğ ;örtülü sermaye açısından avanslar = borç ve alacaktır.Muktezalarda  da dövizli borç ve alacakların değerlenmesi gerektiği yazılıdır.Yargı ise ağırlıklı olarak ‘’ sipariş gerçekleştiği sürece ,bunun borç olamayacağı’’ görüşündedir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z="3600" dirty="0" smtClean="0">
                <a:solidFill>
                  <a:srgbClr val="FF0000"/>
                </a:solidFill>
                <a:latin typeface="Arial Black" panose="020B0A04020102020204" pitchFamily="34" charset="0"/>
                <a:cs typeface="Arial" charset="0"/>
              </a:rPr>
              <a:t>İNŞAAT TAMAMLANMADAN TESLİM</a:t>
            </a:r>
          </a:p>
        </p:txBody>
      </p:sp>
      <p:sp>
        <p:nvSpPr>
          <p:cNvPr id="74755" name="2 İçerik Yer Tutucusu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tr-TR" sz="2000" dirty="0" smtClean="0">
                <a:solidFill>
                  <a:schemeClr val="tx2"/>
                </a:solidFill>
                <a:cs typeface="Arial" charset="0"/>
              </a:rPr>
              <a:t>KV açısından vergiyi doğuran olay ,gelir AÇISINDAN  tahakkuk, </a:t>
            </a:r>
          </a:p>
          <a:p>
            <a:r>
              <a:rPr lang="tr-TR" sz="2000" dirty="0" smtClean="0">
                <a:solidFill>
                  <a:schemeClr val="tx2"/>
                </a:solidFill>
                <a:cs typeface="Arial" charset="0"/>
              </a:rPr>
              <a:t>KDV açısından teslimdir </a:t>
            </a:r>
          </a:p>
          <a:p>
            <a:r>
              <a:rPr lang="tr-TR" sz="2000" dirty="0" smtClean="0">
                <a:solidFill>
                  <a:schemeClr val="tx2"/>
                </a:solidFill>
                <a:cs typeface="Arial" charset="0"/>
              </a:rPr>
              <a:t>SATIŞ VAADİ SÖZL.:karşılıklı </a:t>
            </a:r>
            <a:r>
              <a:rPr lang="tr-TR" sz="2000" dirty="0" err="1" smtClean="0">
                <a:solidFill>
                  <a:schemeClr val="tx2"/>
                </a:solidFill>
                <a:cs typeface="Arial" charset="0"/>
              </a:rPr>
              <a:t>vaad</a:t>
            </a:r>
            <a:r>
              <a:rPr lang="tr-TR" sz="2000" dirty="0" smtClean="0">
                <a:solidFill>
                  <a:schemeClr val="tx2"/>
                </a:solidFill>
                <a:cs typeface="Arial" charset="0"/>
              </a:rPr>
              <a:t>,taahhüt var,satış ve teslim yok,</a:t>
            </a:r>
          </a:p>
          <a:p>
            <a:r>
              <a:rPr lang="tr-TR" sz="2000" dirty="0" smtClean="0">
                <a:solidFill>
                  <a:schemeClr val="tx2"/>
                </a:solidFill>
                <a:cs typeface="Arial" charset="0"/>
              </a:rPr>
              <a:t>SATIŞ SÖZLEŞMESİ: Edimler tanımlanıyor,henüz  vergiyi doğuran olay yok</a:t>
            </a:r>
          </a:p>
          <a:p>
            <a:r>
              <a:rPr lang="tr-TR" sz="2000" dirty="0" smtClean="0">
                <a:solidFill>
                  <a:schemeClr val="tx2"/>
                </a:solidFill>
                <a:cs typeface="Arial" charset="0"/>
              </a:rPr>
              <a:t> İNŞAAT SÜRERKEN KAT İRTİFAKLI TAPU DEVRİ:Satış sözleşmesindeki edim henüz gerçekleşmemiştir ,VERGİ YOK</a:t>
            </a:r>
          </a:p>
          <a:p>
            <a:r>
              <a:rPr lang="tr-TR" sz="2000" dirty="0" smtClean="0">
                <a:solidFill>
                  <a:schemeClr val="tx2"/>
                </a:solidFill>
                <a:cs typeface="Arial" charset="0"/>
              </a:rPr>
              <a:t>İnşaat sürerken </a:t>
            </a:r>
            <a:r>
              <a:rPr lang="tr-TR" sz="2000" dirty="0" err="1" smtClean="0">
                <a:solidFill>
                  <a:schemeClr val="tx2"/>
                </a:solidFill>
                <a:cs typeface="Arial" charset="0"/>
              </a:rPr>
              <a:t>müteahhitin</a:t>
            </a:r>
            <a:r>
              <a:rPr lang="tr-TR" sz="2000" dirty="0" smtClean="0">
                <a:solidFill>
                  <a:schemeClr val="tx2"/>
                </a:solidFill>
                <a:cs typeface="Arial" charset="0"/>
              </a:rPr>
              <a:t> , arsa sahibi adına vekaleten kat irtifaklı tapu vermesi vergiyi doğuran olay değildir (Kayseri 6.9.2013)</a:t>
            </a:r>
          </a:p>
          <a:p>
            <a:endParaRPr lang="tr-TR" sz="2000" dirty="0" smtClean="0">
              <a:solidFill>
                <a:schemeClr val="tx2"/>
              </a:solidFill>
              <a:cs typeface="Arial" charset="0"/>
            </a:endParaRPr>
          </a:p>
          <a:p>
            <a:r>
              <a:rPr lang="tr-TR" sz="2000" dirty="0" smtClean="0">
                <a:solidFill>
                  <a:schemeClr val="tx2"/>
                </a:solidFill>
                <a:cs typeface="Arial" charset="0"/>
              </a:rPr>
              <a:t>İNŞAAT SÜRERKEN KAT MÜLKİYETLİ TAPU  (</a:t>
            </a:r>
            <a:r>
              <a:rPr lang="tr-TR" sz="2000" dirty="0" smtClean="0">
                <a:solidFill>
                  <a:srgbClr val="FF0000"/>
                </a:solidFill>
                <a:cs typeface="Arial" charset="0"/>
              </a:rPr>
              <a:t>iskan alınmış cins tashihi yapılmış</a:t>
            </a:r>
            <a:r>
              <a:rPr lang="tr-TR" sz="2000" dirty="0" smtClean="0">
                <a:solidFill>
                  <a:schemeClr val="tx2"/>
                </a:solidFill>
                <a:cs typeface="Arial" charset="0"/>
              </a:rPr>
              <a:t>)DEVRİ:13/4/2011 </a:t>
            </a:r>
          </a:p>
          <a:p>
            <a:r>
              <a:rPr lang="tr-TR" sz="2000" dirty="0" smtClean="0">
                <a:solidFill>
                  <a:schemeClr val="tx2"/>
                </a:solidFill>
                <a:cs typeface="Arial" charset="0"/>
              </a:rPr>
              <a:t>TARİHLİ ANKARA ÖZELGESİ ‘’ TESLİMDİR’’ YORUMU VAR. TARTIŞMALI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200" dirty="0">
                <a:solidFill>
                  <a:srgbClr val="FF0000"/>
                </a:solidFill>
                <a:latin typeface="Arial Black" panose="020B0A04020102020204" pitchFamily="34" charset="0"/>
                <a:cs typeface="Arial" charset="0"/>
              </a:rPr>
              <a:t>İNŞAAT TAMAMLANMADAN TESLİM</a:t>
            </a:r>
            <a:endParaRPr lang="tr-TR" sz="3200" dirty="0" smtClean="0">
              <a:latin typeface="Arial" charset="0"/>
              <a:cs typeface="Arial" charset="0"/>
            </a:endParaRPr>
          </a:p>
        </p:txBody>
      </p:sp>
      <p:sp>
        <p:nvSpPr>
          <p:cNvPr id="75779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endParaRPr lang="tr-TR" dirty="0" smtClean="0">
              <a:latin typeface="Arial" charset="0"/>
              <a:cs typeface="Arial" charset="0"/>
            </a:endParaRPr>
          </a:p>
          <a:p>
            <a:r>
              <a:rPr lang="tr-TR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KV AÇISINDAN İKTİSADİ TASARRUF HAKKININ DEVRİ KABUL EDİLMELİDİR.BU DA SATIŞ SÖZLEŞMESİNDE YAZILI ŞARTLARDA TAPU SİCİLİNE KAYITİLE GERÇEKLEŞTİĞİ KABUL EDİLİR.</a:t>
            </a:r>
          </a:p>
          <a:p>
            <a:r>
              <a:rPr lang="tr-TR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KDV AÇISINDAN ‘’TESLİM’’ FİİLİ ,EKONOMİK TASARRUF HAKKI DEVRİNDEN ÖNCEYSE;</a:t>
            </a:r>
          </a:p>
          <a:p>
            <a:r>
              <a:rPr lang="tr-TR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(BU DURUM ,FİİLİ KULLANIM,FATURA (10/B),AİDAT ,SU,GAZ,TEL,İKAMETGAH,TESLİM TUTANAĞI ,KAT MÜLKİYETİ,İSKAN GİBİ  DELİLLERLE </a:t>
            </a:r>
            <a:r>
              <a:rPr lang="tr-TR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HANGİSİ ÖNCEYSE</a:t>
            </a:r>
            <a:r>
              <a:rPr lang="tr-TR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TESPİT EDİLEBİLİR)</a:t>
            </a:r>
          </a:p>
          <a:p>
            <a:r>
              <a:rPr lang="tr-TR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KDV ÖNCEDEN TAHAKKUK ETTİRİLMELİDİR.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5661248"/>
          </a:xfrm>
        </p:spPr>
        <p:txBody>
          <a:bodyPr>
            <a:normAutofit fontScale="92500"/>
          </a:bodyPr>
          <a:lstStyle/>
          <a:p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ALICI İFADELERİNE DAYANILARAK HASILAT TESPİTİ: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KREDİ KULLANAN ALICILARDA VE KURUMSAL İŞLETMELERDE ÇOK GÖRÜLMEZ.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AMA ALICILARIN İHBARİ VE AKSİNE  İFADESİ HALİNDE;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ARADA  ÇEKİŞME OLUP OLMADIĞINA ,CEPHE ,KAT TERCİH UNSURLARINA BAKILMALI,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YARGININ  ORANSAL OLARAK (27/214;1/7;3/12:6/10,10/24) ORANLARINDA İFADENİN TAMAMINA TEŞMİL EDİLEMEZ GÖRÜŞÜ VAR. </a:t>
            </a: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444204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tr-TR" dirty="0" smtClean="0"/>
          </a:p>
          <a:p>
            <a:r>
              <a:rPr lang="tr-TR" sz="3600" dirty="0" smtClean="0">
                <a:solidFill>
                  <a:srgbClr val="FF0000"/>
                </a:solidFill>
                <a:latin typeface="Arial Black" panose="020B0A04020102020204" pitchFamily="34" charset="0"/>
                <a:cs typeface="Aharoni" pitchFamily="2" charset="-79"/>
              </a:rPr>
              <a:t>II) MALİYET TESPİTİYLE  İLGİLİ                    HATALAR</a:t>
            </a:r>
            <a:endParaRPr lang="tr-TR" sz="3600" dirty="0">
              <a:solidFill>
                <a:srgbClr val="FF0000"/>
              </a:solidFill>
              <a:latin typeface="Arial Black" panose="020B0A04020102020204" pitchFamily="34" charset="0"/>
              <a:cs typeface="Aharoni" pitchFamily="2" charset="-79"/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latin typeface="Arial" charset="0"/>
                <a:cs typeface="Arial" charset="0"/>
              </a:rPr>
              <a:t> </a:t>
            </a:r>
            <a:r>
              <a:rPr lang="tr-TR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MALZEME ALIŞLARINDA NELERE DİKKAT EDELİM?</a:t>
            </a:r>
          </a:p>
        </p:txBody>
      </p:sp>
      <p:sp>
        <p:nvSpPr>
          <p:cNvPr id="77827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ALIŞ –VERİŞİN BEDELİ MUTLAKA BANKADAN ÖDENMELİ,</a:t>
            </a:r>
          </a:p>
          <a:p>
            <a:r>
              <a:rPr lang="tr-TR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YOĞUN ALIŞ YAPILAN SATICILAR NEZDİNDE GÜNÜNDE ÇAPRAZ İNCELEME,MALİYE KOD LİSTESİNDEN SORGULAMA</a:t>
            </a:r>
          </a:p>
          <a:p>
            <a:r>
              <a:rPr lang="tr-TR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SATICININ ALTINDA İMALATÇI OLMASI GÜVEN VERİR,</a:t>
            </a:r>
          </a:p>
          <a:p>
            <a:r>
              <a:rPr lang="tr-TR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ALINAN MALZEMENİN İMALATTA KULLANILABİLİR OLMASI,</a:t>
            </a:r>
          </a:p>
          <a:p>
            <a:r>
              <a:rPr lang="tr-TR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SATICIYA BU  CİNS VE MİKTAR MALIN GİRİŞİ,</a:t>
            </a:r>
          </a:p>
          <a:p>
            <a:r>
              <a:rPr lang="tr-TR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NAKLİYE İRSALİYE VE FATURASI,</a:t>
            </a:r>
          </a:p>
          <a:p>
            <a:r>
              <a:rPr lang="tr-TR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İÇ DENETİME DİRENÇ GÖSTEREN FİRMALARLA İLŞKİYİ DURDURMA,</a:t>
            </a:r>
          </a:p>
          <a:p>
            <a:endParaRPr lang="tr-TR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mtClean="0">
                <a:solidFill>
                  <a:srgbClr val="FF0000"/>
                </a:solidFill>
                <a:latin typeface="Arial" charset="0"/>
                <a:cs typeface="Arial" charset="0"/>
              </a:rPr>
              <a:t>MALİYET TESPİTİ VE DAĞITIMI</a:t>
            </a:r>
          </a:p>
        </p:txBody>
      </p:sp>
      <p:sp>
        <p:nvSpPr>
          <p:cNvPr id="79875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tr-TR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İKTİSADİ İŞLETMELERE DAHİL GM LER MALİYET BEDELİYLE DEĞERLENİR(269)</a:t>
            </a:r>
          </a:p>
          <a:p>
            <a:r>
              <a:rPr lang="tr-TR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İNŞA EDİLEN BİNALARDA İNŞA VE İMAL GİDERLERİ ,MALİYET BEDELİ YERİNE GEÇER (VUK 270-271)</a:t>
            </a:r>
          </a:p>
          <a:p>
            <a:r>
              <a:rPr lang="tr-TR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MEVCUT BİR BİNAYI ALARAK YIKILMASINDAN VE TESVİYESİNDEN DOĞAN GİDERLER DE ARSA MALİYETİNE EKLENİR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>
                <a:solidFill>
                  <a:srgbClr val="FF0000"/>
                </a:solidFill>
                <a:latin typeface="Arial" charset="0"/>
                <a:cs typeface="Arial" charset="0"/>
              </a:rPr>
              <a:t>MALİYET DAĞITIMININ ÖNEMİ</a:t>
            </a:r>
          </a:p>
        </p:txBody>
      </p:sp>
      <p:sp>
        <p:nvSpPr>
          <p:cNvPr id="78851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tr-TR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VERGİ MATRAHININ  TESPİTİ AÇISINDAN ; MALİYETİN DOĞRU DAĞITILMAMASI ;</a:t>
            </a:r>
          </a:p>
          <a:p>
            <a:r>
              <a:rPr lang="tr-TR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İMAL EDİLEN BAĞIMSIZ BİRİMLERİN BİR KISMININ STOKTA KALMASI,</a:t>
            </a:r>
          </a:p>
          <a:p>
            <a:r>
              <a:rPr lang="tr-TR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DÜŞÜK  KDV ORANINA TABİ BÖLÜMLERİN MALİYETİNE FAZLA PAY VERİLMESİ,</a:t>
            </a:r>
          </a:p>
          <a:p>
            <a:r>
              <a:rPr lang="tr-TR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İNŞAATIN BİR KISMININ SABİT KIYMET OLARAK AKTİFTE KALMASI,</a:t>
            </a:r>
          </a:p>
          <a:p>
            <a:r>
              <a:rPr lang="tr-TR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İLİŞKİLİ KİŞİLERE SATILAN BİRİMLERİN MALİYETİNİN EKSİK TESPİT EDİLMESİ  </a:t>
            </a:r>
          </a:p>
          <a:p>
            <a:r>
              <a:rPr lang="tr-TR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GİBİ DURUMLARDA SIKINTI YARATIR.</a:t>
            </a:r>
          </a:p>
          <a:p>
            <a:endParaRPr lang="tr-TR" dirty="0" smtClean="0">
              <a:latin typeface="Arial" charset="0"/>
              <a:cs typeface="Arial" charset="0"/>
            </a:endParaRPr>
          </a:p>
          <a:p>
            <a:endParaRPr lang="tr-TR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>
            <a:normAutofit/>
          </a:bodyPr>
          <a:lstStyle/>
          <a:p>
            <a:r>
              <a:rPr lang="tr-TR" sz="2800" dirty="0" smtClean="0">
                <a:solidFill>
                  <a:srgbClr val="FF0000"/>
                </a:solidFill>
              </a:rPr>
              <a:t>VERGİ  İNCELEMESİNE YETKİLİ OLANLAR:</a:t>
            </a:r>
          </a:p>
          <a:p>
            <a:r>
              <a:rPr lang="tr-TR" sz="2800" dirty="0" smtClean="0">
                <a:solidFill>
                  <a:schemeClr val="tx2"/>
                </a:solidFill>
              </a:rPr>
              <a:t>ESAS OLARAK VDK DA GÖREV YAPAN VERGİ MÜFETTİŞLER VE YARDIMCILARIDIR.</a:t>
            </a:r>
          </a:p>
          <a:p>
            <a:r>
              <a:rPr lang="tr-TR" sz="2800" dirty="0" smtClean="0">
                <a:solidFill>
                  <a:schemeClr val="tx2"/>
                </a:solidFill>
              </a:rPr>
              <a:t>AMA  TEŞKİLATTA MÜDÜR OLARAK GÖREV YAPANLAR,VERGİ DAİRESİ MÜDÜRLERİ İLİN EN BÜYÜK MAL MEMURU DA YETKİLİ.</a:t>
            </a:r>
          </a:p>
          <a:p>
            <a:r>
              <a:rPr lang="tr-TR" sz="2800" dirty="0" smtClean="0">
                <a:solidFill>
                  <a:schemeClr val="tx2"/>
                </a:solidFill>
              </a:rPr>
              <a:t>ŞU ANDA   GRUP ,GRUP UYGULAMA ,VERGİ DAİRESİ  MÜDÜRLÜKLERİNE BAĞLI GELİR UZMANLARI  (YOKLAMA YETKİLERİ VAR) DA YAYGIN VE YOĞUN DENETİMLERDE GÖREV YAPMAKTADIRLAR.</a:t>
            </a:r>
            <a:endParaRPr lang="tr-TR" sz="2800" dirty="0">
              <a:solidFill>
                <a:schemeClr val="tx2"/>
              </a:solidFill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 smtClean="0">
              <a:latin typeface="Arial" charset="0"/>
              <a:cs typeface="Arial" charset="0"/>
            </a:endParaRPr>
          </a:p>
        </p:txBody>
      </p:sp>
      <p:sp>
        <p:nvSpPr>
          <p:cNvPr id="80899" name="2 İçerik Yer Tutucusu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Autofit/>
          </a:bodyPr>
          <a:lstStyle/>
          <a:p>
            <a:r>
              <a:rPr lang="tr-TR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DOĞRUDAN GİDERLER:</a:t>
            </a:r>
          </a:p>
          <a:p>
            <a:r>
              <a:rPr lang="tr-TR" sz="2400" dirty="0" smtClean="0">
                <a:latin typeface="Arial" charset="0"/>
                <a:cs typeface="Arial" charset="0"/>
              </a:rPr>
              <a:t>ARSA MALİYETİ+İNŞAAT MALZEMESİ+İŞÇİLİK+VERGİ ,RESİM HARÇ+FİNANSMAN</a:t>
            </a:r>
          </a:p>
          <a:p>
            <a:r>
              <a:rPr lang="tr-TR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DOLAYLI GİDERLER</a:t>
            </a:r>
            <a:endParaRPr lang="tr-TR" sz="2400" dirty="0" smtClean="0">
              <a:latin typeface="Arial" charset="0"/>
              <a:cs typeface="Arial" charset="0"/>
            </a:endParaRPr>
          </a:p>
          <a:p>
            <a:r>
              <a:rPr lang="tr-TR" sz="2400" dirty="0" smtClean="0">
                <a:latin typeface="Arial" charset="0"/>
                <a:cs typeface="Arial" charset="0"/>
              </a:rPr>
              <a:t>ORTAK GENEL GİDERLER (HERBİR İŞE YAPLIAN HARCAMA ORANINDA)</a:t>
            </a:r>
          </a:p>
          <a:p>
            <a:r>
              <a:rPr lang="tr-TR" sz="2400" dirty="0" smtClean="0">
                <a:latin typeface="Arial" charset="0"/>
                <a:cs typeface="Arial" charset="0"/>
              </a:rPr>
              <a:t>AMORTİSMANLAR (HERBİR İŞTE KULLANILAN GÜN SAYISINA GÖRE)</a:t>
            </a:r>
          </a:p>
          <a:p>
            <a:r>
              <a:rPr lang="tr-TR" sz="24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DOĞRUDAN GİDERLERİN DAĞITIMINDA ;FİİLİ  MALİYETE ULAŞMAYA ÇALIŞILMALIDIR.</a:t>
            </a:r>
          </a:p>
          <a:p>
            <a:r>
              <a:rPr lang="tr-TR" sz="2400" dirty="0" smtClean="0">
                <a:latin typeface="Arial" charset="0"/>
                <a:cs typeface="Arial" charset="0"/>
              </a:rPr>
              <a:t>ARSA SAHİBİ ADINA ÖDENEN HARÇ,RUHSAT,PROJE TASDİK,YAPI DENETİM  GİDERLERİNİ MÜTEAHHİT GİDER YAZAMAZ.ARSA SAHİB FATURA KESER İSE YAZABİLİR.</a:t>
            </a:r>
          </a:p>
          <a:p>
            <a:endParaRPr lang="tr-TR" sz="24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  <a:p>
            <a:endParaRPr lang="tr-TR" sz="2400" dirty="0" smtClean="0">
              <a:solidFill>
                <a:srgbClr val="FF0000"/>
              </a:solidFill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2)Mal alımı ve aktif alımı ile ilgili finansman giderleri:</a:t>
            </a:r>
          </a:p>
        </p:txBody>
      </p:sp>
      <p:sp>
        <p:nvSpPr>
          <p:cNvPr id="68611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EMTİA ALIMINDA;AKTİFE GİRİNCEYE KADAR ,TAHAKKUK EDEN KUR FARKI VE FAİZLER MALİYETE ;DAHA SONRAKİLER DOĞRUDANGİDERE ATILIR (VUK TEB 238) </a:t>
            </a:r>
          </a:p>
          <a:p>
            <a:r>
              <a:rPr lang="tr-TR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DANIŞTAY DAVA DAİRELERİ 1988’’ İMALATLA İLGİLİ FİNANSMAN GİDERİ DOĞDUĞU DÖNEMDE ZARAR YAZILIR’’</a:t>
            </a:r>
          </a:p>
          <a:p>
            <a:r>
              <a:rPr lang="tr-TR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MALİYE GÖRÜŞÜNDE ISRARLI , İNŞAAT İŞİ  TAMAMLANINCAYA KADAR MALİYETTE DURMASI UYGUN(ÇÜNKÜ İMALAT KONUSU, BİNADIR)</a:t>
            </a:r>
          </a:p>
          <a:p>
            <a:endParaRPr lang="tr-TR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r>
              <a:rPr lang="tr-TR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SABİT KIYMET ALIMINDA ;KIYMETİN ALINDIĞI DÖNEM  SONUNA KADAR TAHAKKUK EDEN FAİZ VE KUR FARKLARININ MALİYETE ATILMASI ZORUNLU,DAHA SONRAKİLER İHTİYARİDİR  (VUK TEB 163)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444204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tr-TR" dirty="0" smtClean="0"/>
          </a:p>
          <a:p>
            <a:r>
              <a:rPr lang="tr-TR" sz="4000" dirty="0" smtClean="0">
                <a:solidFill>
                  <a:srgbClr val="FF0000"/>
                </a:solidFill>
                <a:latin typeface="Arial Black" panose="020B0A04020102020204" pitchFamily="34" charset="0"/>
                <a:cs typeface="Aharoni" pitchFamily="2" charset="-79"/>
              </a:rPr>
              <a:t>III) İSTİSNA UYGULAMALARIYLA İLGİLİ HATALAR</a:t>
            </a:r>
            <a:endParaRPr lang="tr-TR" sz="4000" dirty="0">
              <a:solidFill>
                <a:srgbClr val="FF0000"/>
              </a:solidFill>
              <a:latin typeface="Arial Black" panose="020B0A04020102020204" pitchFamily="34" charset="0"/>
              <a:cs typeface="Aharoni" pitchFamily="2" charset="-79"/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5661248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/>
              <a:t>  </a:t>
            </a:r>
            <a:r>
              <a:rPr lang="tr-TR" dirty="0" smtClean="0">
                <a:solidFill>
                  <a:srgbClr val="92D050"/>
                </a:solidFill>
              </a:rPr>
              <a:t>  TAŞINMAZ ALIM-SATIMINDA VERGİ YASALARININ TANIDIĞI İSTİSNALAR: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1)GELİR VERGİSİ YÖNÜNDEN: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A)</a:t>
            </a:r>
            <a:r>
              <a:rPr lang="tr-TR" dirty="0" smtClean="0"/>
              <a:t>İVAZSIZ EDİNİLEN TAŞINMAZLARIN SATIŞI İSTİSNADIR ( </a:t>
            </a:r>
            <a:r>
              <a:rPr lang="tr-TR" dirty="0" err="1" smtClean="0"/>
              <a:t>mük</a:t>
            </a:r>
            <a:r>
              <a:rPr lang="tr-TR" dirty="0" smtClean="0"/>
              <a:t> 80/6) </a:t>
            </a:r>
            <a:r>
              <a:rPr lang="tr-TR" dirty="0" smtClean="0">
                <a:solidFill>
                  <a:srgbClr val="FF0000"/>
                </a:solidFill>
              </a:rPr>
              <a:t>76 NOLU SİRKÜLER 7 NOLU ÖRNEK İVAZSIZ EDİNİLEN  ARSADAN ELDE EDİLEN KAT SATIŞINDA  DEĞER ART  KAZANÇ YOKTUR.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AMA (14/3/2012 ANKARA) VERASETEN DE GELSE  TİCARİ AMAÇLA BİRDEN FAZLA SATIŞ VARSA TİCARİ KAZANÇTIR  GV VEKDV</a:t>
            </a:r>
            <a:endParaRPr lang="tr-TR" dirty="0" smtClean="0"/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   DİKKAT:  </a:t>
            </a:r>
            <a:r>
              <a:rPr lang="tr-TR" dirty="0" smtClean="0"/>
              <a:t>KAT</a:t>
            </a:r>
            <a:r>
              <a:rPr lang="tr-TR" dirty="0" smtClean="0">
                <a:solidFill>
                  <a:srgbClr val="FF0000"/>
                </a:solidFill>
              </a:rPr>
              <a:t> </a:t>
            </a:r>
            <a:r>
              <a:rPr lang="tr-TR" dirty="0" smtClean="0"/>
              <a:t>KARŞILIĞI ,HASILAT PAYLAŞIMI  TİCARİ AMAÇLI  YAPIM VE SATIŞ </a:t>
            </a: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5661248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Dikdörtgen"/>
          <p:cNvSpPr/>
          <p:nvPr/>
        </p:nvSpPr>
        <p:spPr>
          <a:xfrm>
            <a:off x="323528" y="1124744"/>
            <a:ext cx="8424936" cy="55092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200" dirty="0" smtClean="0">
                <a:solidFill>
                  <a:srgbClr val="FF0000"/>
                </a:solidFill>
              </a:rPr>
              <a:t> </a:t>
            </a:r>
            <a:r>
              <a:rPr lang="tr-TR" sz="3200" dirty="0" smtClean="0">
                <a:solidFill>
                  <a:srgbClr val="92D050"/>
                </a:solidFill>
              </a:rPr>
              <a:t>TAŞINMAZ SATIŞINDA DEĞER ARTIŞ KAZANCI YÖNÜNDEN YAPILAN HATALAR:</a:t>
            </a:r>
          </a:p>
          <a:p>
            <a:pPr>
              <a:buNone/>
            </a:pPr>
            <a:r>
              <a:rPr lang="tr-TR" sz="3200" dirty="0" smtClean="0">
                <a:solidFill>
                  <a:srgbClr val="FF0000"/>
                </a:solidFill>
              </a:rPr>
              <a:t> İKTİSAPTAN İTİBAREN  BEŞ TAM YIL GEÇERSE İSTİSNA (2007 SONRASI)</a:t>
            </a:r>
          </a:p>
          <a:p>
            <a:pPr>
              <a:buNone/>
            </a:pPr>
            <a:r>
              <a:rPr lang="tr-TR" sz="3200" dirty="0" smtClean="0">
                <a:solidFill>
                  <a:srgbClr val="FF0000"/>
                </a:solidFill>
              </a:rPr>
              <a:t>1)DEVAMLILIK 2)TİCARİ AMAÇ 3)ORGANİZASYON</a:t>
            </a:r>
          </a:p>
          <a:p>
            <a:pPr>
              <a:buNone/>
            </a:pPr>
            <a:r>
              <a:rPr lang="tr-TR" sz="3200" dirty="0" smtClean="0"/>
              <a:t>AYNI YIL İÇİNDE İKİ SATIŞ ,BİRBİRİNİ TAKİP EDEN İKİ YIL ÜSTÜSTE SATIŞ TİCARİ AMAÇ TIR</a:t>
            </a:r>
          </a:p>
          <a:p>
            <a:pPr>
              <a:buNone/>
            </a:pPr>
            <a:r>
              <a:rPr lang="tr-TR" sz="3200" dirty="0" smtClean="0"/>
              <a:t>  İFRAZ ,YENİ İKTİSAP DEĞİLDİR.</a:t>
            </a:r>
          </a:p>
          <a:p>
            <a:pPr>
              <a:buNone/>
            </a:pPr>
            <a:r>
              <a:rPr lang="tr-TR" sz="3200" dirty="0" smtClean="0"/>
              <a:t> AYNİ SERMAYE KOYMA ELDEN ÇIKARTMADIR,</a:t>
            </a:r>
          </a:p>
          <a:p>
            <a:pPr>
              <a:buNone/>
            </a:pPr>
            <a:r>
              <a:rPr lang="tr-TR" sz="3200" dirty="0" smtClean="0"/>
              <a:t> FİİLEN KULLANIM VARSA  GM SATIŞ VAADİ MUVAZAADIR .  SATIŞ SÜRESİNİ UZATMAZ. </a:t>
            </a:r>
          </a:p>
        </p:txBody>
      </p:sp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5661248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2) KURUMLAR VERGİSİ YÖNÜNDEN:</a:t>
            </a:r>
          </a:p>
          <a:p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A)</a:t>
            </a:r>
            <a:r>
              <a:rPr lang="tr-TR" dirty="0" smtClean="0"/>
              <a:t>KISMİ BÖLÜNME İLE TAŞINMAZI ŞİRKET DIŞINA TAŞIMAK  (KVK 19/3-b)</a:t>
            </a:r>
          </a:p>
          <a:p>
            <a:endParaRPr lang="tr-TR" dirty="0" smtClean="0">
              <a:solidFill>
                <a:srgbClr val="FF0000"/>
              </a:solidFill>
            </a:endParaRPr>
          </a:p>
          <a:p>
            <a:r>
              <a:rPr lang="tr-TR" dirty="0" smtClean="0">
                <a:solidFill>
                  <a:srgbClr val="FF0000"/>
                </a:solidFill>
              </a:rPr>
              <a:t>DİKKAT: </a:t>
            </a:r>
            <a:r>
              <a:rPr lang="tr-TR" dirty="0" smtClean="0"/>
              <a:t>İKTİSADİ BÜTÜNLÜK,MUVAZAA </a:t>
            </a:r>
          </a:p>
          <a:p>
            <a:pPr>
              <a:buNone/>
            </a:pPr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    </a:t>
            </a:r>
            <a:endParaRPr lang="tr-TR" dirty="0" smtClean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B)GAYRIMENKUL YATIRIM ORTAKLIĞI (KVK 5/4)</a:t>
            </a:r>
          </a:p>
          <a:p>
            <a:pPr>
              <a:buNone/>
            </a:pPr>
            <a:r>
              <a:rPr lang="tr-TR" dirty="0" smtClean="0"/>
              <a:t>    </a:t>
            </a: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Dikdörtgen"/>
          <p:cNvSpPr/>
          <p:nvPr/>
        </p:nvSpPr>
        <p:spPr>
          <a:xfrm>
            <a:off x="323528" y="980728"/>
            <a:ext cx="8424936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400" dirty="0" smtClean="0">
              <a:latin typeface="Calibri" pitchFamily="34" charset="0"/>
              <a:cs typeface="Arial" charset="0"/>
            </a:endParaRPr>
          </a:p>
          <a:p>
            <a:endParaRPr lang="tr-TR" sz="2400" dirty="0" smtClean="0">
              <a:latin typeface="Calibri" pitchFamily="34" charset="0"/>
              <a:cs typeface="Arial" charset="0"/>
            </a:endParaRPr>
          </a:p>
          <a:p>
            <a:r>
              <a:rPr lang="tr-TR" sz="2400" dirty="0" smtClean="0">
                <a:latin typeface="Calibri" pitchFamily="34" charset="0"/>
                <a:cs typeface="Arial" charset="0"/>
              </a:rPr>
              <a:t>Halka açılma şartını  (3 ay %25)yerine getirmeyen firmalarda ,istisna hakkının kaybedilmesi,</a:t>
            </a:r>
          </a:p>
          <a:p>
            <a:r>
              <a:rPr lang="tr-TR" sz="2400" dirty="0" smtClean="0">
                <a:latin typeface="Calibri" pitchFamily="34" charset="0"/>
                <a:cs typeface="Arial" charset="0"/>
              </a:rPr>
              <a:t>GYO </a:t>
            </a:r>
            <a:r>
              <a:rPr lang="tr-TR" sz="2400" dirty="0" err="1" smtClean="0">
                <a:latin typeface="Calibri" pitchFamily="34" charset="0"/>
                <a:cs typeface="Arial" charset="0"/>
              </a:rPr>
              <a:t>lar</a:t>
            </a:r>
            <a:r>
              <a:rPr lang="tr-TR" sz="2400" dirty="0" smtClean="0">
                <a:latin typeface="Calibri" pitchFamily="34" charset="0"/>
                <a:cs typeface="Arial" charset="0"/>
              </a:rPr>
              <a:t> ile çalışan </a:t>
            </a:r>
            <a:r>
              <a:rPr lang="tr-TR" sz="2400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kardeş müteahhit firmalarla </a:t>
            </a:r>
            <a:r>
              <a:rPr lang="tr-TR" sz="2400" dirty="0" smtClean="0">
                <a:latin typeface="Calibri" pitchFamily="34" charset="0"/>
                <a:cs typeface="Arial" charset="0"/>
              </a:rPr>
              <a:t>olan ilişkide transfer fiyatlaması riski,</a:t>
            </a:r>
          </a:p>
          <a:p>
            <a:r>
              <a:rPr lang="tr-TR" sz="2400" dirty="0" smtClean="0">
                <a:latin typeface="Calibri" pitchFamily="34" charset="0"/>
                <a:cs typeface="Arial" charset="0"/>
              </a:rPr>
              <a:t>GYO </a:t>
            </a:r>
            <a:r>
              <a:rPr lang="tr-TR" sz="2400" dirty="0" err="1" smtClean="0">
                <a:latin typeface="Calibri" pitchFamily="34" charset="0"/>
                <a:cs typeface="Arial" charset="0"/>
              </a:rPr>
              <a:t>ların</a:t>
            </a:r>
            <a:r>
              <a:rPr lang="tr-TR" sz="2400" dirty="0" smtClean="0">
                <a:latin typeface="Calibri" pitchFamily="34" charset="0"/>
                <a:cs typeface="Arial" charset="0"/>
              </a:rPr>
              <a:t> kurum ortaklarının iştirak kazancı istisnasından yararlanmaması (KVK 5 /1-a) (</a:t>
            </a:r>
            <a:r>
              <a:rPr lang="tr-TR" sz="2400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gerçek kişi ortaklar ile kurum ortaklar arasında %20 nihai vergi yükü farkı var</a:t>
            </a:r>
            <a:r>
              <a:rPr lang="tr-TR" sz="2400" dirty="0" smtClean="0">
                <a:latin typeface="Calibri" pitchFamily="34" charset="0"/>
                <a:cs typeface="Arial" charset="0"/>
              </a:rPr>
              <a:t>)</a:t>
            </a:r>
          </a:p>
          <a:p>
            <a:r>
              <a:rPr lang="tr-TR" sz="2400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Gerçek kişinin  bir yıl tutarak satması </a:t>
            </a:r>
            <a:r>
              <a:rPr lang="tr-TR" sz="2400" dirty="0" smtClean="0">
                <a:latin typeface="Calibri" pitchFamily="34" charset="0"/>
                <a:cs typeface="Arial" charset="0"/>
              </a:rPr>
              <a:t>durumu da avantajlıdır.</a:t>
            </a:r>
          </a:p>
          <a:p>
            <a:r>
              <a:rPr lang="tr-TR" sz="2400" dirty="0" smtClean="0">
                <a:latin typeface="Calibri" pitchFamily="34" charset="0"/>
                <a:cs typeface="Arial" charset="0"/>
              </a:rPr>
              <a:t>Esas faaliyet dışındaki mevduat,repo,borsa işlemi gibi kazançlardan kesilen stopajlar ,GVK Geç 67 ye göre iade konusu yapılabilir.</a:t>
            </a:r>
          </a:p>
          <a:p>
            <a:r>
              <a:rPr lang="tr-TR" sz="2400" dirty="0" smtClean="0">
                <a:latin typeface="Calibri" pitchFamily="34" charset="0"/>
                <a:cs typeface="Arial" charset="0"/>
              </a:rPr>
              <a:t>Münhasıran </a:t>
            </a:r>
            <a:r>
              <a:rPr lang="tr-TR" sz="2400" dirty="0" err="1" smtClean="0">
                <a:latin typeface="Calibri" pitchFamily="34" charset="0"/>
                <a:cs typeface="Arial" charset="0"/>
              </a:rPr>
              <a:t>gayrımenkul</a:t>
            </a:r>
            <a:r>
              <a:rPr lang="tr-TR" sz="2400" dirty="0" smtClean="0">
                <a:latin typeface="Calibri" pitchFamily="34" charset="0"/>
                <a:cs typeface="Arial" charset="0"/>
              </a:rPr>
              <a:t> portföyüne ilişkin alım satım ve satış vaadi sözleşmesi istisnadır </a:t>
            </a:r>
            <a:r>
              <a:rPr lang="tr-TR" sz="2400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DİĞER </a:t>
            </a:r>
            <a:r>
              <a:rPr lang="tr-TR" sz="2400" dirty="0" smtClean="0">
                <a:latin typeface="Calibri" pitchFamily="34" charset="0"/>
                <a:cs typeface="Arial" charset="0"/>
              </a:rPr>
              <a:t> işlemler DV tabi</a:t>
            </a:r>
          </a:p>
        </p:txBody>
      </p:sp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412776"/>
            <a:ext cx="9144000" cy="544522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tr-TR" dirty="0" smtClean="0"/>
              <a:t>   </a:t>
            </a:r>
            <a:r>
              <a:rPr lang="tr-TR" dirty="0" smtClean="0">
                <a:solidFill>
                  <a:srgbClr val="FF0000"/>
                </a:solidFill>
              </a:rPr>
              <a:t>GAYRIMENKUL YATIRIM FONLARI</a:t>
            </a:r>
          </a:p>
          <a:p>
            <a:r>
              <a:rPr lang="tr-TR" dirty="0" smtClean="0"/>
              <a:t>OCAK AYINDA ÇIKAN SPK TEBLİĞİ ;</a:t>
            </a:r>
          </a:p>
          <a:p>
            <a:r>
              <a:rPr lang="tr-TR" dirty="0" smtClean="0"/>
              <a:t> GAYRIMENKUL YATIRIMI YAPAR .AŞ DEĞİL,TÜZEL KİŞİLİĞİ YOK,PORTFÖY ŞİRKETİNİN YÖNETTİĞİ MALVARLIĞIDIR.HİSSE YOK ,KATILMA PAYI VAR,AÇIK UÇLU GENİŞLETİLİP DARALTILABİLİR,PAYLARI GERİ ALIP YENİSİNİ ÇIKARTABİLİR. FİYATI BORSAYA DEĞİL GM </a:t>
            </a:r>
            <a:r>
              <a:rPr lang="tr-TR" dirty="0" smtClean="0"/>
              <a:t>VERİMLİLİĞİNE </a:t>
            </a:r>
            <a:r>
              <a:rPr lang="tr-TR" dirty="0" smtClean="0"/>
              <a:t>BAĞLI.</a:t>
            </a:r>
          </a:p>
          <a:p>
            <a:r>
              <a:rPr lang="tr-TR" dirty="0" smtClean="0"/>
              <a:t>KV MUAF,KDV VAR , </a:t>
            </a:r>
          </a:p>
          <a:p>
            <a:r>
              <a:rPr lang="tr-TR" dirty="0" smtClean="0"/>
              <a:t>YATIRIMCI İÇİN ALIM-SATIM %10 NİHAİ VERGİ,TEMETTÜ GERÇEK KİŞİ İÇİN NORMAL BEYAN,KURUM İÇİN DE İSTİSNA DEĞİL TAAMAMI BEYAN EDİLECEK.</a:t>
            </a: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417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5661248"/>
          </a:xfrm>
        </p:spPr>
        <p:txBody>
          <a:bodyPr/>
          <a:lstStyle/>
          <a:p>
            <a:r>
              <a:rPr lang="tr-TR" dirty="0" smtClean="0">
                <a:solidFill>
                  <a:srgbClr val="FF0000"/>
                </a:solidFill>
              </a:rPr>
              <a:t>C)İKİ TAM YIL AKTİFTE  TUTULAN TAŞINMAZ SATIŞI </a:t>
            </a:r>
          </a:p>
          <a:p>
            <a:pPr>
              <a:buNone/>
            </a:pPr>
            <a:r>
              <a:rPr lang="tr-TR" sz="2400" dirty="0" smtClean="0">
                <a:solidFill>
                  <a:srgbClr val="FF0000"/>
                </a:solidFill>
              </a:rPr>
              <a:t>      (KVK 5/1-e</a:t>
            </a:r>
            <a:r>
              <a:rPr lang="tr-TR" sz="2800" dirty="0" smtClean="0">
                <a:solidFill>
                  <a:srgbClr val="FF0000"/>
                </a:solidFill>
              </a:rPr>
              <a:t>)                          DİKKAT</a:t>
            </a:r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 smtClean="0"/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Dikdörtgen"/>
          <p:cNvSpPr/>
          <p:nvPr/>
        </p:nvSpPr>
        <p:spPr>
          <a:xfrm>
            <a:off x="467544" y="1124743"/>
            <a:ext cx="867645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Arial" charset="0"/>
              <a:buNone/>
            </a:pPr>
            <a:endParaRPr lang="tr-TR" sz="2000" dirty="0" smtClean="0">
              <a:latin typeface="Calibri" pitchFamily="34" charset="0"/>
              <a:cs typeface="Arial" charset="0"/>
            </a:endParaRPr>
          </a:p>
          <a:p>
            <a:pPr>
              <a:buFont typeface="Arial" charset="0"/>
              <a:buNone/>
            </a:pPr>
            <a:endParaRPr lang="tr-TR" sz="2000" dirty="0" smtClean="0">
              <a:latin typeface="Calibri" pitchFamily="34" charset="0"/>
              <a:cs typeface="Arial" charset="0"/>
            </a:endParaRPr>
          </a:p>
          <a:p>
            <a:pPr>
              <a:buFont typeface="Arial" charset="0"/>
              <a:buNone/>
            </a:pPr>
            <a:endParaRPr lang="tr-TR" sz="2000" dirty="0" smtClean="0">
              <a:latin typeface="Calibri" pitchFamily="34" charset="0"/>
              <a:cs typeface="Arial" charset="0"/>
            </a:endParaRPr>
          </a:p>
          <a:p>
            <a:pPr>
              <a:buFont typeface="Arial" charset="0"/>
              <a:buNone/>
            </a:pPr>
            <a:endParaRPr lang="tr-TR" sz="2000" dirty="0" smtClean="0">
              <a:latin typeface="Calibri" pitchFamily="34" charset="0"/>
              <a:cs typeface="Arial" charset="0"/>
            </a:endParaRPr>
          </a:p>
          <a:p>
            <a:pPr>
              <a:buFont typeface="Arial" charset="0"/>
              <a:buNone/>
            </a:pPr>
            <a:r>
              <a:rPr lang="tr-TR" sz="2000" dirty="0" smtClean="0">
                <a:latin typeface="Calibri" pitchFamily="34" charset="0"/>
                <a:cs typeface="Arial" charset="0"/>
              </a:rPr>
              <a:t>Faaliyet Konusu ,</a:t>
            </a:r>
            <a:r>
              <a:rPr lang="tr-TR" sz="2000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taşınmaz ticareti </a:t>
            </a:r>
            <a:r>
              <a:rPr lang="tr-TR" sz="2000" dirty="0" smtClean="0">
                <a:latin typeface="Calibri" pitchFamily="34" charset="0"/>
                <a:cs typeface="Arial" charset="0"/>
              </a:rPr>
              <a:t>olanlar yararlanamaz( merkez</a:t>
            </a:r>
          </a:p>
          <a:p>
            <a:pPr>
              <a:buFont typeface="Arial" charset="0"/>
              <a:buNone/>
            </a:pPr>
            <a:r>
              <a:rPr lang="tr-TR" sz="2000" dirty="0" smtClean="0">
                <a:latin typeface="Calibri" pitchFamily="34" charset="0"/>
                <a:cs typeface="Arial" charset="0"/>
              </a:rPr>
              <a:t> Depo,şube binaları hariç) (</a:t>
            </a:r>
            <a:r>
              <a:rPr lang="tr-TR" sz="2000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düzenli KİRA  ticaret sayılabilir</a:t>
            </a:r>
            <a:r>
              <a:rPr lang="tr-TR" sz="2000" dirty="0" smtClean="0">
                <a:latin typeface="Calibri" pitchFamily="34" charset="0"/>
                <a:cs typeface="Arial" charset="0"/>
              </a:rPr>
              <a:t>) (TTK </a:t>
            </a:r>
            <a:r>
              <a:rPr lang="tr-TR" sz="2000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ULTRA VİRES </a:t>
            </a:r>
            <a:r>
              <a:rPr lang="tr-TR" sz="2000" dirty="0" smtClean="0">
                <a:latin typeface="Calibri" pitchFamily="34" charset="0"/>
                <a:cs typeface="Arial" charset="0"/>
              </a:rPr>
              <a:t>SONRASI FİİLİ DURUM ÖNE ÇIKIYOR.)</a:t>
            </a:r>
            <a:r>
              <a:rPr lang="tr-TR" sz="2000" dirty="0" smtClean="0">
                <a:solidFill>
                  <a:srgbClr val="92D050"/>
                </a:solidFill>
                <a:latin typeface="Calibri" pitchFamily="34" charset="0"/>
                <a:cs typeface="Arial" charset="0"/>
              </a:rPr>
              <a:t>KONUSU İÇİNDE YAZILI OLSA BİLE AMAÇLARI İÇERİSİNDE OLMAMALI</a:t>
            </a:r>
          </a:p>
          <a:p>
            <a:pPr>
              <a:buFont typeface="Arial" charset="0"/>
              <a:buNone/>
            </a:pPr>
            <a:r>
              <a:rPr lang="tr-TR" sz="2000" dirty="0" smtClean="0">
                <a:latin typeface="Calibri" pitchFamily="34" charset="0"/>
                <a:cs typeface="Arial" charset="0"/>
              </a:rPr>
              <a:t>. AKTİFE Giriş Tarihinden itibaren(yarım alınan binalarda tamamlanmak kaydıyla) </a:t>
            </a:r>
            <a:r>
              <a:rPr lang="tr-TR" sz="2000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cins tashih tarihi ,fiili kullanım,iskan izin tarihlerinden hangisi önceyse</a:t>
            </a:r>
            <a:r>
              <a:rPr lang="tr-TR" sz="2000" dirty="0" smtClean="0">
                <a:latin typeface="Calibri" pitchFamily="34" charset="0"/>
                <a:cs typeface="Arial" charset="0"/>
              </a:rPr>
              <a:t>;bölünme devir hallerinde ilk firmadaki iktisap tarihi)730 gün,</a:t>
            </a:r>
          </a:p>
          <a:p>
            <a:pPr>
              <a:buFont typeface="Arial" charset="0"/>
              <a:buNone/>
            </a:pPr>
            <a:r>
              <a:rPr lang="tr-TR" sz="2000" dirty="0" smtClean="0">
                <a:latin typeface="Calibri" pitchFamily="34" charset="0"/>
                <a:cs typeface="Arial" charset="0"/>
              </a:rPr>
              <a:t>  .İnşa halindeki bina satışında sadece arsa yararlanır</a:t>
            </a:r>
          </a:p>
          <a:p>
            <a:pPr>
              <a:buFont typeface="Arial" charset="0"/>
              <a:buNone/>
            </a:pPr>
            <a:r>
              <a:rPr lang="tr-TR" sz="2000" dirty="0" smtClean="0">
                <a:latin typeface="Calibri" pitchFamily="34" charset="0"/>
                <a:cs typeface="Arial" charset="0"/>
              </a:rPr>
              <a:t> .   </a:t>
            </a:r>
            <a:r>
              <a:rPr lang="tr-TR" sz="2000" dirty="0" err="1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Gayrımenkul</a:t>
            </a:r>
            <a:r>
              <a:rPr lang="tr-TR" sz="2000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 satış vaadi </a:t>
            </a:r>
            <a:r>
              <a:rPr lang="tr-TR" sz="2000" dirty="0" smtClean="0">
                <a:latin typeface="Calibri" pitchFamily="34" charset="0"/>
                <a:cs typeface="Arial" charset="0"/>
              </a:rPr>
              <a:t>,satış değildir,(ASIL OLAN TAPUDA TESCİLDİR) AMA iki seneden önce </a:t>
            </a:r>
            <a:r>
              <a:rPr lang="tr-TR" sz="2000" dirty="0" err="1" smtClean="0">
                <a:latin typeface="Calibri" pitchFamily="34" charset="0"/>
                <a:cs typeface="Arial" charset="0"/>
              </a:rPr>
              <a:t>gm</a:t>
            </a:r>
            <a:r>
              <a:rPr lang="tr-TR" sz="2000" dirty="0" smtClean="0">
                <a:latin typeface="Calibri" pitchFamily="34" charset="0"/>
                <a:cs typeface="Arial" charset="0"/>
              </a:rPr>
              <a:t> satış vaadi yapılır ve   PARA </a:t>
            </a:r>
            <a:r>
              <a:rPr lang="tr-TR" sz="2000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TAMAMEN TAHSİL </a:t>
            </a:r>
            <a:r>
              <a:rPr lang="tr-TR" sz="2000" dirty="0" smtClean="0">
                <a:latin typeface="Calibri" pitchFamily="34" charset="0"/>
                <a:cs typeface="Arial" charset="0"/>
              </a:rPr>
              <a:t>EDİLİRSE MUVAZAA İDDİA EDİLEBİLİR.(2 yıl hesabında)</a:t>
            </a:r>
          </a:p>
          <a:p>
            <a:pPr>
              <a:buFont typeface="Arial" charset="0"/>
              <a:buNone/>
            </a:pPr>
            <a:r>
              <a:rPr lang="tr-TR" sz="2000" dirty="0" smtClean="0">
                <a:latin typeface="Calibri" pitchFamily="34" charset="0"/>
                <a:cs typeface="Arial" charset="0"/>
              </a:rPr>
              <a:t> İlerideki fiyat farkları </a:t>
            </a:r>
            <a:r>
              <a:rPr lang="tr-TR" sz="2000" dirty="0" err="1" smtClean="0">
                <a:latin typeface="Calibri" pitchFamily="34" charset="0"/>
                <a:cs typeface="Arial" charset="0"/>
              </a:rPr>
              <a:t>yararlananmayabilir</a:t>
            </a:r>
            <a:r>
              <a:rPr lang="tr-TR" sz="2000" dirty="0" smtClean="0">
                <a:latin typeface="Calibri" pitchFamily="34" charset="0"/>
                <a:cs typeface="Arial" charset="0"/>
              </a:rPr>
              <a:t>.</a:t>
            </a:r>
          </a:p>
          <a:p>
            <a:pPr>
              <a:buFont typeface="Arial" charset="0"/>
              <a:buNone/>
            </a:pPr>
            <a:r>
              <a:rPr lang="tr-TR" sz="2000" dirty="0" smtClean="0">
                <a:latin typeface="Calibri" pitchFamily="34" charset="0"/>
                <a:cs typeface="Arial" charset="0"/>
              </a:rPr>
              <a:t>İstisna konusu hasılat , KISMEN BİLE OLSA </a:t>
            </a:r>
            <a:r>
              <a:rPr lang="tr-TR" sz="2000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bağlı değer iktisabında  kullanılamaz</a:t>
            </a:r>
          </a:p>
          <a:p>
            <a:pPr>
              <a:buFont typeface="Arial" charset="0"/>
              <a:buNone/>
            </a:pPr>
            <a:r>
              <a:rPr lang="tr-TR" sz="2000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  KDV DE KISMİ İSTİSNADIR HENÜZ İNDİRİLMEMİŞ KDV  İNDİRİMDEN ÇIKARTILIR</a:t>
            </a:r>
          </a:p>
        </p:txBody>
      </p:sp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484784"/>
            <a:ext cx="9144000" cy="5373216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Dikdörtgen"/>
          <p:cNvSpPr/>
          <p:nvPr/>
        </p:nvSpPr>
        <p:spPr>
          <a:xfrm>
            <a:off x="0" y="1268760"/>
            <a:ext cx="9144000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dirty="0" smtClean="0">
                <a:solidFill>
                  <a:srgbClr val="FF0000"/>
                </a:solidFill>
                <a:cs typeface="Arial" charset="0"/>
              </a:rPr>
              <a:t>FAALİYETİ TAŞINMAZ SATIŞI OLANLARDA ŞİRKET FAALİYETİNE TAHSİS EDİLMİŞ YERLERİN SATIŞI  YARARLANIR</a:t>
            </a:r>
          </a:p>
          <a:p>
            <a:r>
              <a:rPr lang="tr-TR" sz="2800" dirty="0" smtClean="0">
                <a:solidFill>
                  <a:srgbClr val="FF0000"/>
                </a:solidFill>
                <a:cs typeface="Arial" charset="0"/>
              </a:rPr>
              <a:t>(ATIL DURUMDA BULUNDUĞU İÇİN KİRALANAN  GM SATIŞI TİCARİ     FAALİYET DEĞİLDİR. DŞTY4: KENDİ ARSASI ÜZERİNE İŞHANI YAPIP KİRAYA VERME TİCARET DEĞİLDİR )</a:t>
            </a:r>
          </a:p>
          <a:p>
            <a:r>
              <a:rPr lang="tr-TR" sz="2800" dirty="0" smtClean="0">
                <a:solidFill>
                  <a:srgbClr val="000066"/>
                </a:solidFill>
                <a:cs typeface="Arial" charset="0"/>
              </a:rPr>
              <a:t> </a:t>
            </a:r>
            <a:r>
              <a:rPr lang="tr-TR" sz="2800" dirty="0" smtClean="0">
                <a:solidFill>
                  <a:srgbClr val="FF0000"/>
                </a:solidFill>
                <a:cs typeface="Arial" charset="0"/>
              </a:rPr>
              <a:t>60 </a:t>
            </a:r>
            <a:r>
              <a:rPr lang="tr-TR" sz="2800" dirty="0" err="1" smtClean="0">
                <a:solidFill>
                  <a:srgbClr val="FF0000"/>
                </a:solidFill>
                <a:cs typeface="Arial" charset="0"/>
              </a:rPr>
              <a:t>nolu</a:t>
            </a:r>
            <a:r>
              <a:rPr lang="tr-TR" sz="2800" dirty="0" smtClean="0">
                <a:solidFill>
                  <a:srgbClr val="FF0000"/>
                </a:solidFill>
                <a:cs typeface="Arial" charset="0"/>
              </a:rPr>
              <a:t> sirküler </a:t>
            </a:r>
            <a:r>
              <a:rPr lang="tr-TR" sz="2800" dirty="0" err="1" smtClean="0">
                <a:solidFill>
                  <a:srgbClr val="FF0000"/>
                </a:solidFill>
                <a:cs typeface="Arial" charset="0"/>
              </a:rPr>
              <a:t>Kdv</a:t>
            </a:r>
            <a:r>
              <a:rPr lang="tr-TR" sz="2800" dirty="0" smtClean="0">
                <a:solidFill>
                  <a:srgbClr val="FF0000"/>
                </a:solidFill>
                <a:cs typeface="Arial" charset="0"/>
              </a:rPr>
              <a:t> doğuşu;</a:t>
            </a:r>
            <a:r>
              <a:rPr lang="tr-TR" sz="2800" dirty="0" err="1" smtClean="0">
                <a:solidFill>
                  <a:srgbClr val="FF0000"/>
                </a:solidFill>
                <a:cs typeface="Arial" charset="0"/>
              </a:rPr>
              <a:t>müteahhhidin</a:t>
            </a:r>
            <a:r>
              <a:rPr lang="tr-TR" sz="2800" dirty="0" smtClean="0">
                <a:solidFill>
                  <a:srgbClr val="FF0000"/>
                </a:solidFill>
                <a:cs typeface="Arial" charset="0"/>
              </a:rPr>
              <a:t> bağımsız bölüm tesliminde eşzamanlı doğar.</a:t>
            </a:r>
          </a:p>
          <a:p>
            <a:r>
              <a:rPr lang="tr-TR" sz="2800" dirty="0" smtClean="0">
                <a:solidFill>
                  <a:srgbClr val="FF0000"/>
                </a:solidFill>
                <a:cs typeface="Arial" charset="0"/>
              </a:rPr>
              <a:t>AMA ARSA TAPUSU ÖNCE OLMAMALI (MALİYE YORUMU)</a:t>
            </a:r>
          </a:p>
          <a:p>
            <a:r>
              <a:rPr lang="tr-TR" sz="2800" dirty="0" smtClean="0">
                <a:solidFill>
                  <a:srgbClr val="FF0000"/>
                </a:solidFill>
                <a:cs typeface="Arial" charset="0"/>
              </a:rPr>
              <a:t>  Sözleşmede belirtilmemiş ise  bağımsız bölümlerin  arsa ile trampası  sırasında müteahhit aleyhine   KDV ödemesi doğar.</a:t>
            </a:r>
          </a:p>
          <a:p>
            <a:r>
              <a:rPr lang="tr-TR" sz="2800" dirty="0" smtClean="0">
                <a:solidFill>
                  <a:srgbClr val="FF0000"/>
                </a:solidFill>
                <a:cs typeface="Arial" charset="0"/>
              </a:rPr>
              <a:t>MÜTEMMİM CÜZ NİTELİĞİNDEKİ TESİSAT DA İSTİSNADAN YARARLANIR.</a:t>
            </a:r>
            <a:endParaRPr lang="tr-TR" sz="2800" dirty="0" smtClean="0">
              <a:solidFill>
                <a:srgbClr val="000066"/>
              </a:solidFill>
              <a:cs typeface="Arial" charset="0"/>
            </a:endParaRPr>
          </a:p>
          <a:p>
            <a:endParaRPr lang="tr-TR" sz="3600" dirty="0" smtClean="0">
              <a:solidFill>
                <a:srgbClr val="FF0000"/>
              </a:solidFill>
              <a:latin typeface="Calibri" pitchFamily="34" charset="0"/>
              <a:cs typeface="Arial" charset="0"/>
            </a:endParaRPr>
          </a:p>
          <a:p>
            <a:endParaRPr lang="tr-TR" sz="3600" dirty="0" smtClean="0">
              <a:solidFill>
                <a:srgbClr val="FF0000"/>
              </a:solidFill>
              <a:latin typeface="Calibri" pitchFamily="34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endParaRPr lang="tr-TR" dirty="0" smtClean="0">
              <a:solidFill>
                <a:schemeClr val="tx2"/>
              </a:solidFill>
            </a:endParaRPr>
          </a:p>
          <a:p>
            <a:r>
              <a:rPr lang="tr-TR" dirty="0" smtClean="0">
                <a:solidFill>
                  <a:schemeClr val="tx2"/>
                </a:solidFill>
              </a:rPr>
              <a:t>VERGİ MÜFETTİŞLERİNİN YAPISI: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DÖRT  DENETİM GRUBUNDAN GELENLER İLE YENİ ALINAN MÜFETTİŞLERDEN OLUŞUYOR.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2013 TE 5500 OLAN SAYI  ŞU ANDA 9000 , HAZİRANDA 10.000   ULAŞMASI BEKLENİYOR.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10+ KIDEMLİ MÜFETTİŞ ORANI%13,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1-5 YIL KIDEMLİ ORANI                %70</a:t>
            </a:r>
            <a:endParaRPr lang="tr-TR" dirty="0">
              <a:solidFill>
                <a:schemeClr val="tx2"/>
              </a:solidFill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5661248"/>
          </a:xfrm>
        </p:spPr>
        <p:txBody>
          <a:bodyPr/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AKTİFE GİRİŞ TARİHİ İLE İLGİLİ ÖZELLİKLİ DURUMLAR</a:t>
            </a:r>
            <a:r>
              <a:rPr lang="tr-TR" dirty="0" smtClean="0"/>
              <a:t>:</a:t>
            </a:r>
          </a:p>
          <a:p>
            <a:r>
              <a:rPr lang="tr-TR" dirty="0" smtClean="0"/>
              <a:t>İMAL EDİLEN BİNADA CİNS TASHİH TARİHİ,</a:t>
            </a:r>
          </a:p>
          <a:p>
            <a:r>
              <a:rPr lang="tr-TR" dirty="0" smtClean="0"/>
              <a:t>KAMULAŞTIRMA SIRASINDA TAKASLA GELEN TAŞINMAZ İÇİN İLK GM EDİNME TARİHİ,</a:t>
            </a:r>
          </a:p>
          <a:p>
            <a:r>
              <a:rPr lang="tr-TR" dirty="0" smtClean="0"/>
              <a:t>KOOPERATİFLERDE ARSANIN TAHSİS TARİHİ,</a:t>
            </a:r>
          </a:p>
          <a:p>
            <a:r>
              <a:rPr lang="tr-TR" dirty="0" smtClean="0"/>
              <a:t>TEVHİD YENİ İKTİSAPTIR AMA, İLK İKTİSAP TARİHİ İSPAT EDİLİYOR  VE SATIŞ FİYATI AYIRT EDİLİYORSA </a:t>
            </a:r>
          </a:p>
          <a:p>
            <a:r>
              <a:rPr lang="tr-TR" dirty="0" smtClean="0"/>
              <a:t>NEVİ DEĞİŞTİRMEDE İLK ŞİRKETTEKİ İKTİSAP TARİHİ,</a:t>
            </a:r>
          </a:p>
          <a:p>
            <a:r>
              <a:rPr lang="tr-TR" dirty="0" smtClean="0"/>
              <a:t>LEASİNGTE MÜLKİYET İNTİKAL TARİHİ, </a:t>
            </a: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444204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tr-TR" dirty="0" smtClean="0"/>
          </a:p>
          <a:p>
            <a:r>
              <a:rPr lang="tr-TR" sz="4000" dirty="0" smtClean="0">
                <a:solidFill>
                  <a:srgbClr val="FF0000"/>
                </a:solidFill>
                <a:latin typeface="Arial Black" panose="020B0A04020102020204" pitchFamily="34" charset="0"/>
                <a:cs typeface="Aharoni" pitchFamily="2" charset="-79"/>
              </a:rPr>
              <a:t>IV) ÖZELLİKLİ İNŞAAT MODELLERİNDE YAPILAN         HATALAR</a:t>
            </a:r>
            <a:endParaRPr lang="tr-TR" sz="4000" dirty="0">
              <a:solidFill>
                <a:srgbClr val="FF0000"/>
              </a:solidFill>
              <a:latin typeface="Arial Black" panose="020B0A04020102020204" pitchFamily="34" charset="0"/>
              <a:cs typeface="Aharoni" pitchFamily="2" charset="-79"/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3"/>
          <p:cNvSpPr>
            <a:spLocks noGrp="1"/>
          </p:cNvSpPr>
          <p:nvPr>
            <p:ph type="body" idx="4294967295"/>
          </p:nvPr>
        </p:nvSpPr>
        <p:spPr>
          <a:xfrm>
            <a:off x="179512" y="260648"/>
            <a:ext cx="8964488" cy="6336703"/>
          </a:xfrm>
        </p:spPr>
        <p:txBody>
          <a:bodyPr>
            <a:noAutofit/>
          </a:bodyPr>
          <a:lstStyle/>
          <a:p>
            <a:pPr>
              <a:buFont typeface="Arial" charset="0"/>
              <a:buNone/>
            </a:pPr>
            <a:r>
              <a:rPr lang="tr-TR" sz="3600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    1)  </a:t>
            </a:r>
            <a:r>
              <a:rPr lang="tr-TR" sz="3600" u="sng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KAT KARŞILIĞI VE HASILAT PAYLAŞIMI</a:t>
            </a:r>
          </a:p>
          <a:p>
            <a:r>
              <a:rPr lang="tr-TR" sz="2400" dirty="0" smtClean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İdare =trampa ,DANIŞTAY = SERVETİN BİÇİM DEĞİŞTİRMESİDİR ( YRGTY;Çift tipli karma sözleşme),Hukukta düzenlenmeli</a:t>
            </a:r>
          </a:p>
          <a:p>
            <a:endParaRPr lang="tr-TR" sz="2400" dirty="0" smtClean="0">
              <a:latin typeface="Calibri" pitchFamily="34" charset="0"/>
              <a:cs typeface="Arial" charset="0"/>
            </a:endParaRPr>
          </a:p>
          <a:p>
            <a:r>
              <a:rPr lang="tr-TR" sz="2400" dirty="0" smtClean="0">
                <a:latin typeface="Calibri" pitchFamily="34" charset="0"/>
                <a:cs typeface="Arial" charset="0"/>
              </a:rPr>
              <a:t>Arsanın  müteahhide kat </a:t>
            </a:r>
            <a:r>
              <a:rPr lang="tr-TR" sz="2400" dirty="0" err="1" smtClean="0">
                <a:latin typeface="Calibri" pitchFamily="34" charset="0"/>
                <a:cs typeface="Arial" charset="0"/>
              </a:rPr>
              <a:t>karş</a:t>
            </a:r>
            <a:r>
              <a:rPr lang="tr-TR" sz="2400" dirty="0" smtClean="0">
                <a:latin typeface="Calibri" pitchFamily="34" charset="0"/>
                <a:cs typeface="Arial" charset="0"/>
              </a:rPr>
              <a:t> devrinde (</a:t>
            </a:r>
            <a:r>
              <a:rPr lang="tr-TR" sz="2400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İSTİSNA YOKSA ÖRN: TİCARİ ORGANİZASYON )</a:t>
            </a:r>
            <a:r>
              <a:rPr lang="tr-TR" sz="2400" dirty="0" smtClean="0">
                <a:latin typeface="Calibri" pitchFamily="34" charset="0"/>
                <a:cs typeface="Arial" charset="0"/>
              </a:rPr>
              <a:t>  </a:t>
            </a:r>
            <a:r>
              <a:rPr lang="tr-TR" sz="2400" dirty="0" err="1" smtClean="0">
                <a:latin typeface="Calibri" pitchFamily="34" charset="0"/>
                <a:cs typeface="Arial" charset="0"/>
              </a:rPr>
              <a:t>kdv</a:t>
            </a:r>
            <a:r>
              <a:rPr lang="tr-TR" sz="2400" dirty="0" smtClean="0">
                <a:latin typeface="Calibri" pitchFamily="34" charset="0"/>
                <a:cs typeface="Arial" charset="0"/>
              </a:rPr>
              <a:t> ,</a:t>
            </a:r>
            <a:r>
              <a:rPr lang="tr-TR" sz="2400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katların devrinde </a:t>
            </a:r>
            <a:r>
              <a:rPr lang="tr-TR" sz="2400" dirty="0" smtClean="0">
                <a:latin typeface="Calibri" pitchFamily="34" charset="0"/>
                <a:cs typeface="Arial" charset="0"/>
              </a:rPr>
              <a:t>doğuyor.(Alınacak bağımsız bölümlerin arsa payı dahil emsal bedeli üzerinden) (VUK 267/2 maliyet +%5)</a:t>
            </a:r>
            <a:r>
              <a:rPr lang="tr-TR" sz="2400" dirty="0" smtClean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 .(SATIŞ YOKSA %5 Mİ TAKDİR Mİ?)</a:t>
            </a:r>
          </a:p>
          <a:p>
            <a:endParaRPr lang="tr-TR" sz="2400" dirty="0" smtClean="0">
              <a:solidFill>
                <a:srgbClr val="000066"/>
              </a:solidFill>
              <a:latin typeface="Calibri" pitchFamily="34" charset="0"/>
              <a:cs typeface="Arial" charset="0"/>
            </a:endParaRPr>
          </a:p>
          <a:p>
            <a:r>
              <a:rPr lang="tr-TR" sz="2400" dirty="0" smtClean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Şirketlerin arsalarını kat karşılığı vermesi </a:t>
            </a:r>
            <a:r>
              <a:rPr lang="tr-TR" sz="2400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KV Yönüyle</a:t>
            </a:r>
            <a:r>
              <a:rPr lang="tr-TR" sz="2400" dirty="0" smtClean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 ticari kazanç tır  ama KDV   ŞARTLARI VARSA İSTİSNADIR.( Kısmi bölünme  ile hisse satışı istisnadan yararlanmak için önerilebilir,)</a:t>
            </a:r>
            <a:endParaRPr lang="tr-TR" sz="2800" dirty="0" smtClean="0">
              <a:solidFill>
                <a:srgbClr val="000066"/>
              </a:solidFill>
              <a:latin typeface="Comic Sans MS" pitchFamily="66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1 Başlık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1/A)   KAT KARŞILIĞI</a:t>
            </a:r>
          </a:p>
        </p:txBody>
      </p:sp>
      <p:sp>
        <p:nvSpPr>
          <p:cNvPr id="60419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tr-TR" dirty="0" smtClean="0">
                <a:latin typeface="Arial" charset="0"/>
                <a:cs typeface="Arial" charset="0"/>
              </a:rPr>
              <a:t>KAT KARŞILIĞINDA KURUMLAR VE KDV:</a:t>
            </a:r>
          </a:p>
          <a:p>
            <a:r>
              <a:rPr lang="tr-TR" dirty="0" smtClean="0">
                <a:latin typeface="Arial" charset="0"/>
                <a:cs typeface="Arial" charset="0"/>
              </a:rPr>
              <a:t>Bakanlık  ŞİRKETLERDE  Kurumlar vergisi ve KDV istisnaları için farklı yorumlar yapmaktadır.</a:t>
            </a:r>
          </a:p>
          <a:p>
            <a:r>
              <a:rPr lang="tr-TR" dirty="0" smtClean="0">
                <a:latin typeface="Arial" charset="0"/>
                <a:cs typeface="Arial" charset="0"/>
              </a:rPr>
              <a:t>Kat karşılığı işlemler ticari organizasyon kapsamında olduğu için Kurumlar Vergisi istisnasından yararlanamaz ( 1 NOLU KV TEB) denilmekte,</a:t>
            </a:r>
          </a:p>
          <a:p>
            <a:r>
              <a:rPr lang="tr-TR" dirty="0" smtClean="0">
                <a:solidFill>
                  <a:srgbClr val="92D050"/>
                </a:solidFill>
                <a:latin typeface="Arial" charset="0"/>
                <a:cs typeface="Arial" charset="0"/>
              </a:rPr>
              <a:t>AMA ,KDV AÇISINDAN  15/8 TARİHLİ İZMİR VDBŞK MUKTEZASI KDV  İSTİSNASI (17 4-R)UYGULANACAĞINA AÇIKLIK GETİRMEKTEDİR..</a:t>
            </a:r>
          </a:p>
          <a:p>
            <a:endParaRPr lang="tr-TR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YARGI ORGANININ BAKIŞ AÇISININ ETKİSİ:</a:t>
            </a:r>
          </a:p>
          <a:p>
            <a:r>
              <a:rPr lang="tr-TR" dirty="0" smtClean="0"/>
              <a:t> DANIŞTAYIN SÜREKLİ KARARLARINDA KAT KARŞILIĞI İŞLER </a:t>
            </a:r>
            <a:r>
              <a:rPr lang="tr-TR" dirty="0" smtClean="0">
                <a:solidFill>
                  <a:srgbClr val="FF0000"/>
                </a:solidFill>
              </a:rPr>
              <a:t>SERVETİN ŞEKİL DEĞİŞTİRMESİ </a:t>
            </a:r>
            <a:r>
              <a:rPr lang="tr-TR" dirty="0" smtClean="0"/>
              <a:t>SAYILIYOR </a:t>
            </a:r>
          </a:p>
          <a:p>
            <a:r>
              <a:rPr lang="tr-TR" dirty="0" smtClean="0"/>
              <a:t>VE  TİCARİ İŞLETMEYE DAHİL OLMAMAK KAYDIYLA </a:t>
            </a:r>
          </a:p>
          <a:p>
            <a:r>
              <a:rPr lang="tr-TR" dirty="0" smtClean="0"/>
              <a:t>ARSANIN MÜTEAHHİDE DEVRİNDE KDV YOK,DEĞER ARTIŞI TİC KAZANÇ  VE GV YOK , ALINAN BİRDEN FAZLA DA OLSA KATIN SATIŞINDA KDV VE GV YOK  DENİLİYOR (DŞ 4 D 7/2/2013 2013/557 ,</a:t>
            </a:r>
            <a:r>
              <a:rPr lang="tr-TR" dirty="0" smtClean="0">
                <a:solidFill>
                  <a:srgbClr val="FF0000"/>
                </a:solidFill>
              </a:rPr>
              <a:t>21 DAİRE SATIŞI)</a:t>
            </a:r>
            <a:endParaRPr lang="tr-TR" dirty="0">
              <a:solidFill>
                <a:srgbClr val="FF0000"/>
              </a:solidFill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5544616"/>
          </a:xfrm>
        </p:spPr>
        <p:txBody>
          <a:bodyPr>
            <a:normAutofit fontScale="85000" lnSpcReduction="20000"/>
          </a:bodyPr>
          <a:lstStyle/>
          <a:p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YENİ GVK TASARISI  İLE BU MODELLER  DEĞİŞİYOR: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1)   SATIŞLA İLGİLİ İSTİSNALAR KADEMELİ HALE GELİYOR (2 YILDAN İTİBAREN %40-50-60-75)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2) HASILAT PAYLAŞIMI VE KAT KARŞILIĞI REJİMLERİ DEĞİŞİYOR.</a:t>
            </a:r>
          </a:p>
          <a:p>
            <a:pPr lvl="0"/>
            <a:r>
              <a:rPr lang="tr-TR" dirty="0" smtClean="0">
                <a:solidFill>
                  <a:srgbClr val="FF0000"/>
                </a:solidFill>
              </a:rPr>
              <a:t>3) TİCARİ KAZANCIN TANIMI DEĞİŞİYOR : </a:t>
            </a:r>
            <a:r>
              <a:rPr lang="tr-TR" dirty="0" smtClean="0"/>
              <a:t>Ticari muhasebeyi gerektiren,</a:t>
            </a:r>
          </a:p>
          <a:p>
            <a:pPr lvl="0"/>
            <a:r>
              <a:rPr lang="tr-TR" dirty="0" smtClean="0"/>
              <a:t>Sermaye, yer tahsisi, personel istihdamı reklam ve tanıtım gibi pazarlama işlemleri</a:t>
            </a:r>
          </a:p>
          <a:p>
            <a:pPr lvl="0"/>
            <a:r>
              <a:rPr lang="tr-TR" dirty="0" smtClean="0"/>
              <a:t>Dış kaynak temini (kredi, borç vb.)</a:t>
            </a:r>
          </a:p>
          <a:p>
            <a:pPr lvl="0"/>
            <a:r>
              <a:rPr lang="tr-TR" dirty="0" smtClean="0"/>
              <a:t>Makine, araç tedariki</a:t>
            </a:r>
          </a:p>
          <a:p>
            <a:r>
              <a:rPr lang="tr-TR" dirty="0" smtClean="0"/>
              <a:t>gibi, hallerinde ticari organizasyon oluşmuş  sayılır. </a:t>
            </a:r>
            <a:endParaRPr lang="tr-TR" dirty="0">
              <a:solidFill>
                <a:srgbClr val="FF0000"/>
              </a:solidFill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5661248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0" y="2590695"/>
            <a:ext cx="9289533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1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A)TİCARİ KAZANÇ</a:t>
            </a:r>
            <a:r>
              <a:rPr kumimoji="0" lang="en-US" sz="2000" b="1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				     B) </a:t>
            </a:r>
            <a:r>
              <a:rPr kumimoji="0" lang="en-US" sz="2000" b="1" i="0" u="sng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DEĞER ARTIŞ KAZANCI</a:t>
            </a:r>
            <a:endParaRPr kumimoji="0" lang="tr-TR" sz="2000" b="0" i="0" u="none" strike="noStrike" cap="none" normalizeH="0" baseline="0" dirty="0" smtClean="0">
              <a:ln>
                <a:noFill/>
              </a:ln>
              <a:solidFill>
                <a:schemeClr val="tx2"/>
              </a:solidFill>
              <a:effectLst/>
              <a:latin typeface="Calibri" pitchFamily="34" charset="0"/>
              <a:cs typeface="Arial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sz="2000" b="0" i="0" u="none" strike="noStrike" cap="none" normalizeH="0" baseline="0" dirty="0" err="1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Hasılat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paylaşımı yöntemiyle vermişse	     1) Alınan bağımsız bölümlerin toplamı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1 m2 bile daire alırsa (14/3)			500 m2 altında ise (14/4-b)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Alınan bağımsız bölümler toplamı	                 2) Alınan bağımsız bölümler 500-1000 m2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1000 m2’yi geçer ise (14/4-a)		     arasında OLMASINA RAĞMEN (14/4-a) 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                                                                           ticari organizasyon içinde satılmamış ise (10/6)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Alan toplamı 500-1000 m2 arasında ise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AMA ticari organizasyon (10/6 da 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tr-TR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tanımlanmıştır) var ise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2"/>
                </a:solidFill>
                <a:effectLst/>
                <a:latin typeface="Calibri" pitchFamily="34" charset="0"/>
                <a:cs typeface="Arial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1 Başlık"/>
          <p:cNvSpPr>
            <a:spLocks noGrp="1"/>
          </p:cNvSpPr>
          <p:nvPr>
            <p:ph type="title"/>
          </p:nvPr>
        </p:nvSpPr>
        <p:spPr>
          <a:xfrm>
            <a:off x="179512" y="692696"/>
            <a:ext cx="8642226" cy="1018629"/>
          </a:xfrm>
        </p:spPr>
        <p:txBody>
          <a:bodyPr>
            <a:normAutofit/>
          </a:bodyPr>
          <a:lstStyle/>
          <a:p>
            <a:r>
              <a:rPr lang="tr-TR" sz="3600" dirty="0" smtClean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1/B)HASILAT PAYLAŞIMI</a:t>
            </a:r>
          </a:p>
        </p:txBody>
      </p:sp>
      <p:sp>
        <p:nvSpPr>
          <p:cNvPr id="61443" name="2 İçerik Yer Tutucusu"/>
          <p:cNvSpPr>
            <a:spLocks noGrp="1"/>
          </p:cNvSpPr>
          <p:nvPr>
            <p:ph idx="1"/>
          </p:nvPr>
        </p:nvSpPr>
        <p:spPr>
          <a:xfrm>
            <a:off x="179512" y="1556792"/>
            <a:ext cx="8642350" cy="5301208"/>
          </a:xfrm>
        </p:spPr>
        <p:txBody>
          <a:bodyPr>
            <a:normAutofit fontScale="25000" lnSpcReduction="20000"/>
          </a:bodyPr>
          <a:lstStyle/>
          <a:p>
            <a:r>
              <a:rPr lang="tr-TR" sz="5900" dirty="0" smtClean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 </a:t>
            </a:r>
            <a:r>
              <a:rPr lang="tr-TR" sz="9600" dirty="0" smtClean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60 NOLU SİRK (KAT KARŞILIĞIDIR) VE İDARENİN  18/4/2012 GÖRÜŞÜ NEGATİF ’İRTİFAKIN KURULMASI,RUHSATIN ALINMASI,TAPULARIN DAĞITIMI ORGANİZASYONDUR’’). ISRARLI  ,2014 KOCAELİ MUKTEZASI DA ‘’ </a:t>
            </a:r>
            <a:r>
              <a:rPr lang="tr-TR" sz="9600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TİCARİ KAZANÇ TIR İLK BAĞIMSIZ BÖLÜM SATIŞINDAN İTİBAREN  ARSA SAHİBİ İÇİN MÜKELLEFİYET BAŞLAR </a:t>
            </a:r>
            <a:r>
              <a:rPr lang="tr-TR" sz="9600" dirty="0" smtClean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‘’ DENİLİYOR.</a:t>
            </a:r>
          </a:p>
          <a:p>
            <a:r>
              <a:rPr lang="tr-TR" sz="9600" dirty="0" smtClean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 YENİ, YASADA DA TİCARİ KAZANÇ OLARAK TANIMLI </a:t>
            </a:r>
          </a:p>
          <a:p>
            <a:r>
              <a:rPr lang="tr-TR" sz="9600" dirty="0" smtClean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SÖZLEŞMELERDE BU HUSUSLARA DİKKAT! </a:t>
            </a:r>
            <a:r>
              <a:rPr lang="tr-TR" sz="9600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VADELİ  SATIŞ </a:t>
            </a:r>
            <a:r>
              <a:rPr lang="tr-TR" sz="9600" dirty="0" smtClean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ÇÖZÜM OLABİLİR</a:t>
            </a:r>
          </a:p>
          <a:p>
            <a:endParaRPr lang="tr-TR" sz="9600" dirty="0" smtClean="0">
              <a:latin typeface="Calibri" pitchFamily="34" charset="0"/>
              <a:cs typeface="Arial" charset="0"/>
            </a:endParaRPr>
          </a:p>
          <a:p>
            <a:r>
              <a:rPr lang="tr-TR" sz="9600" dirty="0" smtClean="0">
                <a:latin typeface="Calibri" pitchFamily="34" charset="0"/>
                <a:cs typeface="Arial" charset="0"/>
              </a:rPr>
              <a:t> </a:t>
            </a:r>
            <a:r>
              <a:rPr lang="tr-TR" sz="9600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EĞER SÖZLEŞME DİKKATLİ DÜZENLENİR İSE KURUM AÇISINDAN KV YÖNÜNDEN İSTİSNA ŞARTLARI İHLAL EDİLMEYEBİLİR,ŞAHIS AÇISINDAN TİCARİ KAZANÇ DOĞMAYABİLİR </a:t>
            </a:r>
            <a:r>
              <a:rPr lang="tr-TR" sz="9600" dirty="0" smtClean="0">
                <a:latin typeface="Calibri" pitchFamily="34" charset="0"/>
                <a:cs typeface="Arial" charset="0"/>
              </a:rPr>
              <a:t>(SÖZLEŞME MUVAZAA OLMAMALI-AKTİF PAZARLAMADA ADİ ORTAKLIK İHTİMALİ VAR+ KARMA KAT KARŞILIĞI MODELİ SIKINTILI)</a:t>
            </a:r>
          </a:p>
          <a:p>
            <a:r>
              <a:rPr lang="tr-TR" sz="9600" dirty="0" smtClean="0">
                <a:latin typeface="Calibri" pitchFamily="34" charset="0"/>
                <a:cs typeface="Arial" charset="0"/>
              </a:rPr>
              <a:t>Arsa sahibi gerçek kişi ise onun  adına yapılan masraflar(yapı denetimi,harç gibi)KKEG;arsa sahibi kuruma fatura edilebilir</a:t>
            </a:r>
          </a:p>
          <a:p>
            <a:endParaRPr lang="tr-TR" dirty="0" smtClean="0">
              <a:latin typeface="Comic Sans MS" pitchFamily="66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3"/>
          <p:cNvSpPr>
            <a:spLocks noGrp="1"/>
          </p:cNvSpPr>
          <p:nvPr>
            <p:ph type="body" idx="4294967295"/>
          </p:nvPr>
        </p:nvSpPr>
        <p:spPr>
          <a:xfrm>
            <a:off x="395536" y="0"/>
            <a:ext cx="8604002" cy="5516563"/>
          </a:xfrm>
        </p:spPr>
        <p:txBody>
          <a:bodyPr>
            <a:noAutofit/>
          </a:bodyPr>
          <a:lstStyle/>
          <a:p>
            <a:pPr>
              <a:buFont typeface="Arial" charset="0"/>
              <a:buNone/>
            </a:pPr>
            <a:r>
              <a:rPr lang="tr-TR" sz="2400" dirty="0" smtClean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  2)  </a:t>
            </a:r>
            <a:r>
              <a:rPr lang="tr-TR" sz="2400" u="sng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YURTDIŞI İNŞAAT </a:t>
            </a:r>
          </a:p>
          <a:p>
            <a:pPr>
              <a:buFont typeface="Arial" charset="0"/>
              <a:buNone/>
            </a:pPr>
            <a:r>
              <a:rPr lang="tr-TR" sz="2400" u="sng" dirty="0" smtClean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 BEŞ   ÖNEMLİ NOKTA: 1)işyeri ve daimi temsilci 2) Karın hesaplara intikali,3)Ortaklara kar  dağıtımı 4)İşçi ücreti</a:t>
            </a:r>
            <a:r>
              <a:rPr lang="tr-TR" sz="2400" u="sng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 </a:t>
            </a:r>
            <a:r>
              <a:rPr lang="tr-TR" sz="2400" u="sng" dirty="0" smtClean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5)Değerleme</a:t>
            </a:r>
          </a:p>
          <a:p>
            <a:pPr>
              <a:buFont typeface="Arial" charset="0"/>
              <a:buNone/>
            </a:pPr>
            <a:r>
              <a:rPr lang="tr-TR" sz="24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     Yurtdışında </a:t>
            </a:r>
            <a:r>
              <a:rPr lang="tr-TR" sz="2400" dirty="0" smtClean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işyeri ve daimi temsilci (ÇİFTE VERGİ ANLAŞMALARI; işletmeyle </a:t>
            </a:r>
            <a:r>
              <a:rPr lang="tr-TR" sz="2400" dirty="0" err="1" smtClean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baglantı</a:t>
            </a:r>
            <a:r>
              <a:rPr lang="tr-TR" sz="2400" dirty="0" smtClean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,sabit,faaliyetin </a:t>
            </a:r>
            <a:r>
              <a:rPr lang="tr-TR" sz="2400" dirty="0" err="1" smtClean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buradn</a:t>
            </a:r>
            <a:r>
              <a:rPr lang="tr-TR" sz="2400" dirty="0" smtClean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 </a:t>
            </a:r>
            <a:r>
              <a:rPr lang="tr-TR" sz="2400" dirty="0" err="1" smtClean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yurutlmesi</a:t>
            </a:r>
            <a:r>
              <a:rPr lang="tr-TR" sz="2400" dirty="0" smtClean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 md 5 ) </a:t>
            </a:r>
            <a:r>
              <a:rPr lang="tr-TR" sz="24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varlığına ilişkin kanıtlar  saklanmalıdır.</a:t>
            </a:r>
          </a:p>
          <a:p>
            <a:pPr>
              <a:buFont typeface="Arial" charset="0"/>
              <a:buNone/>
            </a:pPr>
            <a:r>
              <a:rPr lang="tr-TR" sz="2400" u="sng" dirty="0" smtClean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DİKKAT</a:t>
            </a:r>
          </a:p>
          <a:p>
            <a:pPr>
              <a:buFont typeface="Arial" charset="0"/>
              <a:buNone/>
            </a:pPr>
            <a:r>
              <a:rPr lang="tr-TR" sz="2400" dirty="0" smtClean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     Ortakların </a:t>
            </a:r>
            <a:r>
              <a:rPr lang="tr-TR" sz="24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banka hesapları, çalışan </a:t>
            </a:r>
            <a:r>
              <a:rPr lang="tr-TR" sz="2400" dirty="0" smtClean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işçilerin hesapları</a:t>
            </a:r>
            <a:r>
              <a:rPr lang="tr-TR" sz="24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, işlerin sonuçlanıp sonuçlanmadığına ilişkin belgeler (bağımsız denetim raporu, ilgili ülke makamlarının resmi yazısı </a:t>
            </a:r>
            <a:r>
              <a:rPr lang="tr-TR" sz="2400" dirty="0" smtClean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(TESCİL),</a:t>
            </a:r>
            <a:r>
              <a:rPr lang="tr-TR" sz="24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 sonuçlanan işlerle ilgili şube hesaplarının kapanışı,</a:t>
            </a:r>
          </a:p>
          <a:p>
            <a:pPr>
              <a:buFont typeface="Arial" charset="0"/>
              <a:buNone/>
            </a:pPr>
            <a:r>
              <a:rPr lang="tr-TR" sz="24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  Kazanç üzerinde tasarruf edilebildiği anda kayda intikal etmelidir)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412776"/>
            <a:ext cx="9144000" cy="5256584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Dikdörtgen"/>
          <p:cNvSpPr/>
          <p:nvPr/>
        </p:nvSpPr>
        <p:spPr>
          <a:xfrm>
            <a:off x="0" y="1412776"/>
            <a:ext cx="914400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4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Genel giderden yurtdışına isabet eden kısma ait  KDV maliyete atılmalıdır. </a:t>
            </a:r>
          </a:p>
          <a:p>
            <a:r>
              <a:rPr lang="tr-TR" sz="24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Yurtdışı giderler yurtiçi hesaplara gider yazılmaz.</a:t>
            </a:r>
          </a:p>
          <a:p>
            <a:r>
              <a:rPr lang="tr-TR" sz="24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 Yurtdışı inşaattan gelen zararlar Türkiye deki gelirden indirilemez. </a:t>
            </a:r>
          </a:p>
          <a:p>
            <a:r>
              <a:rPr lang="tr-TR" sz="24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İnşaat devam ederken getirilen dövizin  kur farkları istisnadır ,ama bittikten sonraki  kur farkının merkezde genel hükümlere göre beyan GEREKİR(6 </a:t>
            </a:r>
            <a:r>
              <a:rPr lang="tr-TR" sz="2400" dirty="0" err="1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Nolu</a:t>
            </a:r>
            <a:r>
              <a:rPr lang="tr-TR" sz="24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 KV </a:t>
            </a:r>
            <a:r>
              <a:rPr lang="tr-TR" sz="2400" dirty="0" err="1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teb</a:t>
            </a:r>
            <a:r>
              <a:rPr lang="tr-TR" sz="2400" dirty="0" smtClean="0">
                <a:solidFill>
                  <a:srgbClr val="000066"/>
                </a:solidFill>
                <a:latin typeface="Comic Sans MS" pitchFamily="66" charset="0"/>
                <a:cs typeface="Arial" charset="0"/>
              </a:rPr>
              <a:t>).Her işten gelen para  bağımsız değerlenir .</a:t>
            </a:r>
            <a:endParaRPr lang="tr-TR" sz="2400" dirty="0"/>
          </a:p>
        </p:txBody>
      </p:sp>
    </p:spTree>
    <p:extLst>
      <p:ext uri="{BB962C8B-B14F-4D97-AF65-F5344CB8AC3E}">
        <p14:creationId xmlns:p14="http://schemas.microsoft.com/office/powerpoint/2010/main" xmlns="" val="18417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Dikdörtgen"/>
          <p:cNvSpPr/>
          <p:nvPr/>
        </p:nvSpPr>
        <p:spPr>
          <a:xfrm>
            <a:off x="251520" y="1700808"/>
            <a:ext cx="8568952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3600" dirty="0" smtClean="0">
                <a:solidFill>
                  <a:srgbClr val="FF0000"/>
                </a:solidFill>
                <a:cs typeface="Arial" charset="0"/>
              </a:rPr>
              <a:t>İNCELENECEK MÜKELLEF SEÇİMİ</a:t>
            </a:r>
          </a:p>
          <a:p>
            <a:endParaRPr lang="tr-TR" sz="2400" dirty="0" smtClean="0">
              <a:solidFill>
                <a:srgbClr val="000066"/>
              </a:solidFill>
              <a:cs typeface="Arial" charset="0"/>
            </a:endParaRPr>
          </a:p>
          <a:p>
            <a:r>
              <a:rPr lang="tr-TR" sz="2400" dirty="0" smtClean="0">
                <a:solidFill>
                  <a:srgbClr val="000066"/>
                </a:solidFill>
                <a:cs typeface="Arial" charset="0"/>
              </a:rPr>
              <a:t>İncelenecek mükellef seçiminde (ihbar ve şikayet dışında) VERGİ DENETİM KURULUNA  devredilen </a:t>
            </a:r>
            <a:r>
              <a:rPr lang="tr-TR" sz="2400" dirty="0" smtClean="0">
                <a:solidFill>
                  <a:srgbClr val="FF0000"/>
                </a:solidFill>
                <a:cs typeface="Arial" charset="0"/>
              </a:rPr>
              <a:t>RİSK ANALİZ SİSTEMİNE </a:t>
            </a:r>
            <a:r>
              <a:rPr lang="tr-TR" sz="2400" dirty="0" smtClean="0">
                <a:solidFill>
                  <a:srgbClr val="000066"/>
                </a:solidFill>
                <a:cs typeface="Arial" charset="0"/>
              </a:rPr>
              <a:t>göre seçim yapılacak (istisnalar olabilir)</a:t>
            </a:r>
          </a:p>
          <a:p>
            <a:endParaRPr lang="tr-TR" sz="2400" dirty="0" smtClean="0">
              <a:solidFill>
                <a:srgbClr val="000066"/>
              </a:solidFill>
              <a:cs typeface="Arial" charset="0"/>
            </a:endParaRPr>
          </a:p>
          <a:p>
            <a:r>
              <a:rPr lang="tr-TR" sz="2400" dirty="0" smtClean="0">
                <a:solidFill>
                  <a:srgbClr val="000066"/>
                </a:solidFill>
                <a:cs typeface="Arial" charset="0"/>
              </a:rPr>
              <a:t>Vergi müfettişlerinin merkezden verilenler dışında,doğrudan  ve kendiliğinden inceleme seçme </a:t>
            </a:r>
            <a:r>
              <a:rPr lang="tr-TR" sz="2400" dirty="0" err="1" smtClean="0">
                <a:solidFill>
                  <a:srgbClr val="000066"/>
                </a:solidFill>
                <a:cs typeface="Arial" charset="0"/>
              </a:rPr>
              <a:t>insiyatifi</a:t>
            </a:r>
            <a:r>
              <a:rPr lang="tr-TR" sz="2400" dirty="0" smtClean="0">
                <a:solidFill>
                  <a:srgbClr val="000066"/>
                </a:solidFill>
                <a:cs typeface="Arial" charset="0"/>
              </a:rPr>
              <a:t> azalmıştır .(çapraz incelemelerde bile tam incelemeye geçiş için yeni onay gerekiyor)</a:t>
            </a:r>
          </a:p>
          <a:p>
            <a:r>
              <a:rPr lang="tr-TR" sz="2400" dirty="0" smtClean="0">
                <a:solidFill>
                  <a:srgbClr val="000066"/>
                </a:solidFill>
                <a:cs typeface="Arial" charset="0"/>
              </a:rPr>
              <a:t>İhbarlarda yoğunluk var. Sadece Anadolu Grup müdürlüğünde 30.000  inceleme var.</a:t>
            </a:r>
          </a:p>
        </p:txBody>
      </p:sp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755576" y="188912"/>
            <a:ext cx="8388424" cy="1151855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340768"/>
            <a:ext cx="9144000" cy="5328592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/>
              <a:t>YURTDIŞINA İHRAÇ EDİLEN MAKİNE VE MALZEME </a:t>
            </a:r>
            <a:r>
              <a:rPr lang="tr-TR" dirty="0" smtClean="0">
                <a:solidFill>
                  <a:srgbClr val="FF0000"/>
                </a:solidFill>
              </a:rPr>
              <a:t>NORMAL İHRACAT  </a:t>
            </a:r>
            <a:r>
              <a:rPr lang="tr-TR" dirty="0" smtClean="0"/>
              <a:t>OLARAK DÜŞÜNÜLÜR,BURADAN KAYNAKLANAN DÖVİZLİ  ALACAKLAR DEĞERLEMEYE TABİ TUTULUR.</a:t>
            </a:r>
          </a:p>
          <a:p>
            <a:r>
              <a:rPr lang="tr-TR" dirty="0" smtClean="0"/>
              <a:t>AMA DİĞER PARA HAREKETLERİNDEN OLUŞAN   </a:t>
            </a:r>
            <a:r>
              <a:rPr lang="tr-TR" dirty="0" smtClean="0">
                <a:solidFill>
                  <a:srgbClr val="FF0000"/>
                </a:solidFill>
              </a:rPr>
              <a:t>C/H</a:t>
            </a:r>
            <a:r>
              <a:rPr lang="tr-TR" dirty="0" smtClean="0"/>
              <a:t> ALACAKLARININ DEĞERLEMESİNE </a:t>
            </a:r>
            <a:r>
              <a:rPr lang="tr-TR" dirty="0" smtClean="0">
                <a:solidFill>
                  <a:srgbClr val="FF0000"/>
                </a:solidFill>
              </a:rPr>
              <a:t>GEREK YOK</a:t>
            </a:r>
            <a:r>
              <a:rPr lang="tr-TR" dirty="0" smtClean="0"/>
              <a:t>. </a:t>
            </a: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1 Başlık"/>
          <p:cNvSpPr>
            <a:spLocks noGrp="1"/>
          </p:cNvSpPr>
          <p:nvPr>
            <p:ph type="title"/>
          </p:nvPr>
        </p:nvSpPr>
        <p:spPr>
          <a:xfrm>
            <a:off x="323850" y="765175"/>
            <a:ext cx="8642350" cy="658813"/>
          </a:xfrm>
        </p:spPr>
        <p:txBody>
          <a:bodyPr>
            <a:normAutofit fontScale="90000"/>
          </a:bodyPr>
          <a:lstStyle/>
          <a:p>
            <a:endParaRPr lang="tr-TR" smtClean="0">
              <a:latin typeface="Arial" charset="0"/>
              <a:cs typeface="Arial" charset="0"/>
            </a:endParaRPr>
          </a:p>
        </p:txBody>
      </p:sp>
      <p:sp>
        <p:nvSpPr>
          <p:cNvPr id="55299" name="2 İçerik Yer Tutucusu"/>
          <p:cNvSpPr>
            <a:spLocks noGrp="1"/>
          </p:cNvSpPr>
          <p:nvPr>
            <p:ph idx="1"/>
          </p:nvPr>
        </p:nvSpPr>
        <p:spPr>
          <a:xfrm>
            <a:off x="179512" y="620688"/>
            <a:ext cx="8713663" cy="5111775"/>
          </a:xfrm>
        </p:spPr>
        <p:txBody>
          <a:bodyPr>
            <a:noAutofit/>
          </a:bodyPr>
          <a:lstStyle/>
          <a:p>
            <a:endParaRPr lang="tr-TR" sz="2400" dirty="0" smtClean="0">
              <a:latin typeface="Comic Sans MS" pitchFamily="66" charset="0"/>
              <a:cs typeface="Arial" charset="0"/>
            </a:endParaRPr>
          </a:p>
          <a:p>
            <a:endParaRPr lang="tr-TR" sz="2400" dirty="0" smtClean="0">
              <a:latin typeface="Comic Sans MS" pitchFamily="66" charset="0"/>
              <a:cs typeface="Arial" charset="0"/>
            </a:endParaRPr>
          </a:p>
          <a:p>
            <a:r>
              <a:rPr lang="tr-TR" sz="2400" dirty="0" smtClean="0">
                <a:latin typeface="Comic Sans MS" pitchFamily="66" charset="0"/>
                <a:cs typeface="Arial" charset="0"/>
              </a:rPr>
              <a:t>Kazancın </a:t>
            </a:r>
            <a:r>
              <a:rPr lang="tr-TR" sz="2400" dirty="0" err="1" smtClean="0">
                <a:latin typeface="Comic Sans MS" pitchFamily="66" charset="0"/>
                <a:cs typeface="Arial" charset="0"/>
              </a:rPr>
              <a:t>Türkiyeye</a:t>
            </a:r>
            <a:r>
              <a:rPr lang="tr-TR" sz="2400" dirty="0" smtClean="0">
                <a:latin typeface="Comic Sans MS" pitchFamily="66" charset="0"/>
                <a:cs typeface="Arial" charset="0"/>
              </a:rPr>
              <a:t> transferi  şart ama DAB a bağlanması şart değil ama, faaliyet bitip ,iş kapandığı zaman </a:t>
            </a:r>
            <a:r>
              <a:rPr lang="tr-TR" sz="2400" dirty="0" err="1" smtClean="0">
                <a:latin typeface="Comic Sans MS" pitchFamily="66" charset="0"/>
                <a:cs typeface="Arial" charset="0"/>
              </a:rPr>
              <a:t>Türkiyedeki</a:t>
            </a:r>
            <a:r>
              <a:rPr lang="tr-TR" sz="2400" dirty="0" smtClean="0">
                <a:latin typeface="Comic Sans MS" pitchFamily="66" charset="0"/>
                <a:cs typeface="Arial" charset="0"/>
              </a:rPr>
              <a:t> genel hesaplara intikal ettirilmelidir.</a:t>
            </a:r>
          </a:p>
          <a:p>
            <a:pPr>
              <a:buFont typeface="Arial" charset="0"/>
              <a:buNone/>
            </a:pPr>
            <a:r>
              <a:rPr lang="tr-TR" sz="2400" dirty="0" smtClean="0">
                <a:latin typeface="Comic Sans MS" pitchFamily="66" charset="0"/>
                <a:cs typeface="Arial" charset="0"/>
              </a:rPr>
              <a:t>   </a:t>
            </a:r>
          </a:p>
          <a:p>
            <a:r>
              <a:rPr lang="tr-TR" sz="2400" dirty="0" smtClean="0">
                <a:latin typeface="Comic Sans MS" pitchFamily="66" charset="0"/>
                <a:cs typeface="Arial" charset="0"/>
              </a:rPr>
              <a:t>İnşaat için alınan döviz kredisinin kur farkları ve faizi,inşaat bitiminde kredi kadar kısmın Türkiye deki  işletmeye geri getirilmesi kaydıyla ,merkezde gider yazılmaya başlanır.(1 </a:t>
            </a:r>
            <a:r>
              <a:rPr lang="tr-TR" sz="2400" dirty="0" err="1" smtClean="0">
                <a:latin typeface="Comic Sans MS" pitchFamily="66" charset="0"/>
                <a:cs typeface="Arial" charset="0"/>
              </a:rPr>
              <a:t>nolu</a:t>
            </a:r>
            <a:r>
              <a:rPr lang="tr-TR" sz="2400" dirty="0" smtClean="0">
                <a:latin typeface="Comic Sans MS" pitchFamily="66" charset="0"/>
                <a:cs typeface="Arial" charset="0"/>
              </a:rPr>
              <a:t> </a:t>
            </a:r>
            <a:r>
              <a:rPr lang="tr-TR" sz="2400" dirty="0" err="1" smtClean="0">
                <a:latin typeface="Comic Sans MS" pitchFamily="66" charset="0"/>
                <a:cs typeface="Arial" charset="0"/>
              </a:rPr>
              <a:t>kv</a:t>
            </a:r>
            <a:r>
              <a:rPr lang="tr-TR" sz="2400" dirty="0" smtClean="0">
                <a:latin typeface="Comic Sans MS" pitchFamily="66" charset="0"/>
                <a:cs typeface="Arial" charset="0"/>
              </a:rPr>
              <a:t> </a:t>
            </a:r>
            <a:r>
              <a:rPr lang="tr-TR" sz="2400" dirty="0" err="1" smtClean="0">
                <a:latin typeface="Comic Sans MS" pitchFamily="66" charset="0"/>
                <a:cs typeface="Arial" charset="0"/>
              </a:rPr>
              <a:t>teb</a:t>
            </a:r>
            <a:r>
              <a:rPr lang="tr-TR" sz="2400" dirty="0" smtClean="0">
                <a:latin typeface="Comic Sans MS" pitchFamily="66" charset="0"/>
                <a:cs typeface="Arial" charset="0"/>
              </a:rPr>
              <a:t>)</a:t>
            </a:r>
          </a:p>
          <a:p>
            <a:pPr>
              <a:buFont typeface="Arial" charset="0"/>
              <a:buNone/>
            </a:pPr>
            <a:r>
              <a:rPr lang="tr-TR" sz="2400" dirty="0" smtClean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   Türkiye de ifa edilen </a:t>
            </a:r>
            <a:r>
              <a:rPr lang="tr-TR" sz="2400" dirty="0" smtClean="0">
                <a:latin typeface="Comic Sans MS" pitchFamily="66" charset="0"/>
                <a:cs typeface="Arial" charset="0"/>
              </a:rPr>
              <a:t>ve yurtdışında yararlanılan mühendislik ,mimarlık ve tasarım gibi hizmetler ( teknik hizmetler inşaat işiyle birlikte veya </a:t>
            </a:r>
            <a:r>
              <a:rPr lang="tr-TR" sz="2400" dirty="0" smtClean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yurtdışında işyeri açılarak </a:t>
            </a:r>
            <a:r>
              <a:rPr lang="tr-TR" sz="2400" dirty="0" smtClean="0">
                <a:latin typeface="Comic Sans MS" pitchFamily="66" charset="0"/>
                <a:cs typeface="Arial" charset="0"/>
              </a:rPr>
              <a:t>verilirse tamamı istisnadır Tanım  6 </a:t>
            </a:r>
            <a:r>
              <a:rPr lang="tr-TR" sz="2400" dirty="0" err="1" smtClean="0">
                <a:latin typeface="Comic Sans MS" pitchFamily="66" charset="0"/>
                <a:cs typeface="Arial" charset="0"/>
              </a:rPr>
              <a:t>nolu</a:t>
            </a:r>
            <a:r>
              <a:rPr lang="tr-TR" sz="2400" dirty="0" smtClean="0">
                <a:latin typeface="Comic Sans MS" pitchFamily="66" charset="0"/>
                <a:cs typeface="Arial" charset="0"/>
              </a:rPr>
              <a:t> </a:t>
            </a:r>
            <a:r>
              <a:rPr lang="tr-TR" sz="2400" dirty="0" err="1" smtClean="0">
                <a:latin typeface="Comic Sans MS" pitchFamily="66" charset="0"/>
                <a:cs typeface="Arial" charset="0"/>
              </a:rPr>
              <a:t>tebl</a:t>
            </a:r>
            <a:r>
              <a:rPr lang="tr-TR" sz="2400" dirty="0" smtClean="0">
                <a:latin typeface="Comic Sans MS" pitchFamily="66" charset="0"/>
                <a:cs typeface="Arial" charset="0"/>
              </a:rPr>
              <a:t>) sağlanan kazancın %50 sine kadar KV İSTİSNASI,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smtClean="0">
                <a:solidFill>
                  <a:srgbClr val="FF0000"/>
                </a:solidFill>
                <a:latin typeface="Arial" charset="0"/>
                <a:cs typeface="Arial" charset="0"/>
              </a:rPr>
              <a:t>Yurtdışı inşaatlarda çalışan işçiler</a:t>
            </a:r>
          </a:p>
        </p:txBody>
      </p:sp>
      <p:sp>
        <p:nvSpPr>
          <p:cNvPr id="5632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 smtClean="0">
                <a:latin typeface="Arial" charset="0"/>
                <a:cs typeface="Arial" charset="0"/>
              </a:rPr>
              <a:t>BORDRO YURTDIŞINDA TUTULUYOR VE VERGİLEME YURTDIŞINDA YAPILIYOR VE ,BU ÜCRET GİDERİ YURTDIŞINDA MASRAF YAZILIYOR  İSE  STOPAJ YAPILMAZ</a:t>
            </a:r>
          </a:p>
          <a:p>
            <a:r>
              <a:rPr lang="tr-TR" dirty="0" smtClean="0">
                <a:latin typeface="Arial" charset="0"/>
                <a:cs typeface="Arial" charset="0"/>
              </a:rPr>
              <a:t>YİNE ÜCRETLERİN ORADA TAHAKKUKU , VERGİLENMESİ VE MASRAF KAYDEDİLMESİ HALİNDE  </a:t>
            </a:r>
            <a:r>
              <a:rPr lang="tr-TR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TÜRKİYEDEKİ BANKAYA TRANSFER EDİLSE  VE ÖDENSE  DE  STOPAJ YOK (1996 MUKTEZA)</a:t>
            </a:r>
          </a:p>
          <a:p>
            <a:r>
              <a:rPr lang="tr-TR" dirty="0" smtClean="0">
                <a:latin typeface="Arial" charset="0"/>
                <a:cs typeface="Arial" charset="0"/>
              </a:rPr>
              <a:t>AMA,TÜRKİYEDE ŞİRKET MERKEZİ HESAPLARINA MASRAF KAYDI VE MERKEZDEN ÖDEME HALİNDE STOPAJ VAR.</a:t>
            </a:r>
          </a:p>
          <a:p>
            <a:r>
              <a:rPr lang="tr-TR" dirty="0" smtClean="0">
                <a:latin typeface="Arial" charset="0"/>
                <a:cs typeface="Arial" charset="0"/>
              </a:rPr>
              <a:t>YURTDIŞINDAKİ İŞÇİYE  ORADA ÖDEME YAPILMASI,ANCAK ONUN PARASININ EMANETEN BURAYA GETİRİLİP TÜRKİYEDEKİ BANKASINA ÖDENMESİ DE MÜMKÜN</a:t>
            </a:r>
          </a:p>
          <a:p>
            <a:endParaRPr lang="tr-TR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Dikdörtgen"/>
          <p:cNvSpPr/>
          <p:nvPr/>
        </p:nvSpPr>
        <p:spPr>
          <a:xfrm>
            <a:off x="467544" y="836712"/>
            <a:ext cx="8424936" cy="63709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tr-TR" sz="2400" b="1" i="1" dirty="0" smtClean="0">
                <a:solidFill>
                  <a:srgbClr val="FF0000"/>
                </a:solidFill>
                <a:latin typeface="+mj-lt"/>
                <a:cs typeface="Arial" charset="0"/>
              </a:rPr>
              <a:t>3)  ADİ ORTAKLIKLAR ; İŞORTAKLIKLARI ,KONSORSİYUMLAR</a:t>
            </a:r>
          </a:p>
          <a:p>
            <a:pPr>
              <a:defRPr/>
            </a:pPr>
            <a:r>
              <a:rPr lang="tr-TR" sz="2400" b="1" i="1" dirty="0" smtClean="0">
                <a:solidFill>
                  <a:schemeClr val="tx2"/>
                </a:solidFill>
                <a:latin typeface="+mj-lt"/>
                <a:cs typeface="Arial" charset="0"/>
              </a:rPr>
              <a:t> </a:t>
            </a:r>
            <a:r>
              <a:rPr lang="tr-TR" sz="2400" b="1" i="1" dirty="0" smtClean="0">
                <a:latin typeface="+mj-lt"/>
                <a:cs typeface="Arial" charset="0"/>
              </a:rPr>
              <a:t>ADİ ORTAKLIĞIN  </a:t>
            </a:r>
            <a:r>
              <a:rPr lang="tr-TR" sz="2400" b="1" i="1" dirty="0" smtClean="0">
                <a:solidFill>
                  <a:schemeClr val="tx2"/>
                </a:solidFill>
                <a:latin typeface="+mj-lt"/>
                <a:cs typeface="Arial" charset="0"/>
              </a:rPr>
              <a:t>tüzel kişiliği yoktur ama ortakları vergi yükümlüsüdür.KDV ve muhtasar yönünden mükellefiyeti olmalıdır.(İş ortaklığı KV mükellefi) </a:t>
            </a:r>
          </a:p>
          <a:p>
            <a:pPr>
              <a:defRPr/>
            </a:pPr>
            <a:r>
              <a:rPr lang="tr-TR" sz="2400" b="1" i="1" dirty="0" smtClean="0">
                <a:solidFill>
                  <a:schemeClr val="tx2"/>
                </a:solidFill>
                <a:latin typeface="+mj-lt"/>
                <a:cs typeface="Arial" charset="0"/>
              </a:rPr>
              <a:t>Ortaklığın bitmesini gerektirmeyen hisse devirlerinde KDV yok ,bitmesine yol açan devirlerde ;ortaklık tarafından devir konusu mallar üzerinden KDV uygulanır (KDV TEB), Ortaklar indirir.</a:t>
            </a:r>
          </a:p>
          <a:p>
            <a:pPr>
              <a:defRPr/>
            </a:pPr>
            <a:r>
              <a:rPr lang="tr-TR" sz="2400" b="1" i="1" dirty="0" smtClean="0">
                <a:solidFill>
                  <a:schemeClr val="tx2"/>
                </a:solidFill>
                <a:cs typeface="Arial" charset="0"/>
              </a:rPr>
              <a:t>ADİ ORT da ZARAR İŞ BİTİMİNDE HİSSELER ORANINDA ORTAKLARA DAĞITILIR.</a:t>
            </a:r>
          </a:p>
          <a:p>
            <a:pPr>
              <a:defRPr/>
            </a:pPr>
            <a:r>
              <a:rPr lang="tr-TR" sz="2400" b="1" i="1" dirty="0" smtClean="0">
                <a:solidFill>
                  <a:schemeClr val="tx2"/>
                </a:solidFill>
                <a:cs typeface="Arial" charset="0"/>
              </a:rPr>
              <a:t>AMA </a:t>
            </a:r>
            <a:r>
              <a:rPr lang="tr-TR" sz="2400" b="1" i="1" dirty="0" smtClean="0">
                <a:solidFill>
                  <a:srgbClr val="FF0000"/>
                </a:solidFill>
                <a:cs typeface="Arial" charset="0"/>
              </a:rPr>
              <a:t>DEVİR KDV KALIRSA GİDERE ATILIR.</a:t>
            </a:r>
          </a:p>
          <a:p>
            <a:pPr>
              <a:defRPr/>
            </a:pPr>
            <a:r>
              <a:rPr lang="tr-TR" sz="2400" b="1" i="1" dirty="0" smtClean="0">
                <a:solidFill>
                  <a:srgbClr val="FF0000"/>
                </a:solidFill>
                <a:cs typeface="Arial" charset="0"/>
              </a:rPr>
              <a:t>KDV İADESİ ORTAKLARIN VERGİ BORCUNA MAHSUBEN ALINABİLİR. FAKAT,STOPAJLARIN  İADESİNİ ORTAKLAR ALAMAZ.  ÇEKİLEN FON FAZLALARI ADATLANDIRILMAZ.</a:t>
            </a:r>
          </a:p>
          <a:p>
            <a:pPr>
              <a:defRPr/>
            </a:pPr>
            <a:r>
              <a:rPr lang="tr-TR" sz="2400" b="1" i="1" dirty="0" smtClean="0">
                <a:solidFill>
                  <a:schemeClr val="accent3"/>
                </a:solidFill>
                <a:cs typeface="Arial" charset="0"/>
              </a:rPr>
              <a:t>ÖNEMLİ MİKTARDA MAKİNA TEÇHİZAT ,ZARAR , DEVİR KDV ÇIKACAK İSE </a:t>
            </a:r>
            <a:r>
              <a:rPr lang="tr-TR" sz="2400" b="1" i="1" dirty="0" smtClean="0">
                <a:solidFill>
                  <a:srgbClr val="FF0000"/>
                </a:solidFill>
                <a:cs typeface="Arial" charset="0"/>
              </a:rPr>
              <a:t>ADİ ORT AVANTAJLI .</a:t>
            </a:r>
            <a:endParaRPr lang="tr-TR" sz="2400" b="1" i="1" dirty="0" smtClean="0">
              <a:solidFill>
                <a:srgbClr val="FF0000"/>
              </a:solidFill>
              <a:latin typeface="+mj-lt"/>
              <a:cs typeface="Arial" charset="0"/>
            </a:endParaRPr>
          </a:p>
          <a:p>
            <a:pPr>
              <a:defRPr/>
            </a:pPr>
            <a:r>
              <a:rPr lang="tr-TR" sz="2400" b="1" i="1" dirty="0" smtClean="0">
                <a:latin typeface="+mj-lt"/>
                <a:cs typeface="Arial" charset="0"/>
              </a:rPr>
              <a:t> </a:t>
            </a:r>
            <a:endParaRPr lang="tr-TR" sz="2400" b="1" i="1" dirty="0" smtClean="0">
              <a:solidFill>
                <a:schemeClr val="tx2"/>
              </a:solidFill>
              <a:latin typeface="+mj-lt"/>
              <a:cs typeface="Arial" charset="0"/>
            </a:endParaRPr>
          </a:p>
          <a:p>
            <a:pPr>
              <a:defRPr/>
            </a:pPr>
            <a:r>
              <a:rPr lang="tr-TR" sz="2400" b="1" i="1" dirty="0" smtClean="0">
                <a:solidFill>
                  <a:schemeClr val="tx2"/>
                </a:solidFill>
                <a:latin typeface="+mj-lt"/>
                <a:cs typeface="Arial" charset="0"/>
              </a:rPr>
              <a:t> </a:t>
            </a:r>
            <a:endParaRPr lang="tr-TR" sz="2400" b="1" i="1" dirty="0" smtClean="0">
              <a:solidFill>
                <a:srgbClr val="FF0000"/>
              </a:solidFill>
              <a:latin typeface="+mj-lt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340768"/>
            <a:ext cx="9144000" cy="5400600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Dikdörtgen"/>
          <p:cNvSpPr/>
          <p:nvPr/>
        </p:nvSpPr>
        <p:spPr>
          <a:xfrm>
            <a:off x="179512" y="1268760"/>
            <a:ext cx="896448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tr-TR" sz="2800" b="1" i="1" dirty="0" smtClean="0">
                <a:cs typeface="Arial" charset="0"/>
              </a:rPr>
              <a:t>İŞ ORTAKLIĞINDA</a:t>
            </a:r>
          </a:p>
          <a:p>
            <a:r>
              <a:rPr lang="tr-TR" sz="2800" b="1" i="1" dirty="0" smtClean="0">
                <a:cs typeface="Arial" charset="0"/>
              </a:rPr>
              <a:t> </a:t>
            </a:r>
            <a:r>
              <a:rPr lang="tr-TR" sz="2800" b="1" i="1" dirty="0" smtClean="0">
                <a:solidFill>
                  <a:schemeClr val="tx2"/>
                </a:solidFill>
                <a:cs typeface="Arial" charset="0"/>
              </a:rPr>
              <a:t>Makine teçhizat ortaklardan alım ve geri faturalanması  veya kiralamasında  </a:t>
            </a:r>
            <a:r>
              <a:rPr lang="tr-TR" sz="2800" b="1" i="1" dirty="0" smtClean="0">
                <a:solidFill>
                  <a:srgbClr val="FF0000"/>
                </a:solidFill>
                <a:cs typeface="Arial" charset="0"/>
              </a:rPr>
              <a:t>EMSAL BEDEL devredilmelidir</a:t>
            </a:r>
            <a:r>
              <a:rPr lang="tr-TR" sz="2800" b="1" i="1" dirty="0" smtClean="0">
                <a:solidFill>
                  <a:schemeClr val="tx2"/>
                </a:solidFill>
                <a:cs typeface="Arial" charset="0"/>
              </a:rPr>
              <a:t>(KV+KDV) </a:t>
            </a:r>
          </a:p>
          <a:p>
            <a:r>
              <a:rPr lang="tr-TR" sz="2800" b="1" i="1" dirty="0" smtClean="0">
                <a:solidFill>
                  <a:srgbClr val="FF0000"/>
                </a:solidFill>
                <a:cs typeface="Arial" charset="0"/>
              </a:rPr>
              <a:t>Dağıtılan karlar ,ortak</a:t>
            </a:r>
            <a:r>
              <a:rPr lang="tr-TR" sz="2800" b="1" i="1" dirty="0" smtClean="0">
                <a:solidFill>
                  <a:schemeClr val="tx2"/>
                </a:solidFill>
                <a:cs typeface="Arial" charset="0"/>
              </a:rPr>
              <a:t> </a:t>
            </a:r>
            <a:r>
              <a:rPr lang="tr-TR" sz="2800" b="1" i="1" dirty="0" smtClean="0">
                <a:solidFill>
                  <a:srgbClr val="FF0000"/>
                </a:solidFill>
                <a:cs typeface="Arial" charset="0"/>
              </a:rPr>
              <a:t>kurum açısından iştirak kazancıdır</a:t>
            </a:r>
            <a:r>
              <a:rPr lang="tr-TR" sz="2800" b="1" i="1" dirty="0" smtClean="0">
                <a:solidFill>
                  <a:schemeClr val="tx2"/>
                </a:solidFill>
                <a:cs typeface="Arial" charset="0"/>
              </a:rPr>
              <a:t>.</a:t>
            </a:r>
          </a:p>
          <a:p>
            <a:r>
              <a:rPr lang="tr-TR" sz="2800" b="1" i="1" dirty="0" smtClean="0">
                <a:solidFill>
                  <a:schemeClr val="tx2"/>
                </a:solidFill>
                <a:cs typeface="Arial" charset="0"/>
              </a:rPr>
              <a:t> İş bitiminde zararı ortaklar indiremez,</a:t>
            </a:r>
          </a:p>
          <a:p>
            <a:r>
              <a:rPr lang="tr-TR" sz="2800" b="1" i="1" dirty="0" smtClean="0">
                <a:solidFill>
                  <a:schemeClr val="tx2"/>
                </a:solidFill>
                <a:cs typeface="Arial" charset="0"/>
              </a:rPr>
              <a:t>Tasfiye edilse  de müteselsil sorumluluk sürer.</a:t>
            </a:r>
          </a:p>
          <a:p>
            <a:r>
              <a:rPr lang="tr-TR" sz="2800" b="1" i="1" dirty="0" smtClean="0">
                <a:solidFill>
                  <a:schemeClr val="tx2"/>
                </a:solidFill>
                <a:cs typeface="Arial" charset="0"/>
              </a:rPr>
              <a:t>Tasfiyeden sonra doğan farkları ortaklar hisseleri oranında beyan ederler.</a:t>
            </a:r>
          </a:p>
          <a:p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xmlns="" val="18417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KONSORSİYUMLAR</a:t>
            </a:r>
          </a:p>
          <a:p>
            <a:r>
              <a:rPr lang="tr-TR" dirty="0" err="1" smtClean="0"/>
              <a:t>Fiziken</a:t>
            </a:r>
            <a:r>
              <a:rPr lang="tr-TR" dirty="0" smtClean="0"/>
              <a:t> birbirinden ayrılabilen ,tamamlayıcı işlerin ,bağımsız olarak ortaklar tarafından  müştereken yapılmasıdır.</a:t>
            </a:r>
            <a:r>
              <a:rPr lang="tr-TR" dirty="0" err="1" smtClean="0"/>
              <a:t>sürekililik</a:t>
            </a:r>
            <a:r>
              <a:rPr lang="tr-TR" dirty="0" smtClean="0"/>
              <a:t> yoktur.pilot firma idareyle muhataptır.</a:t>
            </a:r>
          </a:p>
          <a:p>
            <a:r>
              <a:rPr lang="tr-TR" dirty="0" smtClean="0"/>
              <a:t>ya taahhüt sözleşmesinde, ya da ortaklar arası protokolde durum açıklanmış olmalıdır.  </a:t>
            </a:r>
          </a:p>
          <a:p>
            <a:r>
              <a:rPr lang="tr-TR" dirty="0" smtClean="0"/>
              <a:t>Her ortak kendi </a:t>
            </a:r>
            <a:r>
              <a:rPr lang="tr-TR" dirty="0" err="1" smtClean="0"/>
              <a:t>kv</a:t>
            </a:r>
            <a:r>
              <a:rPr lang="tr-TR" dirty="0" smtClean="0"/>
              <a:t> ,</a:t>
            </a:r>
            <a:r>
              <a:rPr lang="tr-TR" dirty="0" err="1" smtClean="0"/>
              <a:t>kdv</a:t>
            </a:r>
            <a:r>
              <a:rPr lang="tr-TR" dirty="0" smtClean="0"/>
              <a:t> ,muhtasar yükünü taşır</a:t>
            </a: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340768"/>
            <a:ext cx="9144000" cy="5517232"/>
          </a:xfrm>
        </p:spPr>
        <p:txBody>
          <a:bodyPr>
            <a:normAutofit fontScale="92500" lnSpcReduction="10000"/>
          </a:bodyPr>
          <a:lstStyle/>
          <a:p>
            <a:endParaRPr lang="tr-TR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sz="4000" dirty="0" smtClean="0">
                <a:solidFill>
                  <a:srgbClr val="FF0000"/>
                </a:solidFill>
              </a:rPr>
              <a:t>     4)   YAPI KOOPERATİFLERİ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     KURUMLAR VERGİSİ MUAFİYET ŞARTLARI :</a:t>
            </a:r>
          </a:p>
          <a:p>
            <a:pPr>
              <a:buNone/>
            </a:pPr>
            <a:r>
              <a:rPr lang="tr-TR" dirty="0" smtClean="0">
                <a:solidFill>
                  <a:schemeClr val="tx2"/>
                </a:solidFill>
              </a:rPr>
              <a:t>    ANA SÖZLEŞME ŞARTI (KAZANÇ DAĞITMAMA,YK NA KAZANÇTAN PAY VERMEME,YEDEK AKÇE DAĞITMAMA,MÜNHASIRAN  ORTAKLARLA İŞ GÖRME )+ VE  İNŞAATI YAPANLARIN YÖNETİM VE DENETİM KURULLARINDA YER ALMAMASI İLE YAPI RUHSATI VE ARSA TAPUSU KOOP ÜZERİNE TESCİLLLİ OLMALI</a:t>
            </a:r>
          </a:p>
          <a:p>
            <a:pPr>
              <a:buNone/>
            </a:pPr>
            <a:endParaRPr lang="tr-TR" dirty="0" smtClean="0">
              <a:solidFill>
                <a:schemeClr val="tx2"/>
              </a:solidFill>
            </a:endParaRPr>
          </a:p>
          <a:p>
            <a:pPr>
              <a:buNone/>
            </a:pPr>
            <a:r>
              <a:rPr lang="tr-TR" dirty="0" smtClean="0"/>
              <a:t> </a:t>
            </a: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484784"/>
            <a:ext cx="9144000" cy="5373216"/>
          </a:xfrm>
        </p:spPr>
        <p:txBody>
          <a:bodyPr>
            <a:normAutofit/>
          </a:bodyPr>
          <a:lstStyle/>
          <a:p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ORTAKLARLA İŞ GÖRME KURALI:</a:t>
            </a:r>
          </a:p>
          <a:p>
            <a:r>
              <a:rPr lang="tr-TR" dirty="0" smtClean="0"/>
              <a:t>ARSANIN KAT KARŞILIĞI  </a:t>
            </a:r>
            <a:r>
              <a:rPr lang="tr-TR" dirty="0" smtClean="0">
                <a:solidFill>
                  <a:srgbClr val="FF0000"/>
                </a:solidFill>
              </a:rPr>
              <a:t>VERİLMESİ </a:t>
            </a:r>
            <a:r>
              <a:rPr lang="tr-TR" dirty="0" smtClean="0"/>
              <a:t>ORTAK İÇİ İŞLEMDİR</a:t>
            </a:r>
          </a:p>
          <a:p>
            <a:r>
              <a:rPr lang="tr-TR" dirty="0" smtClean="0"/>
              <a:t>ARSANIN KAT KARŞILIĞI ALINMASI ORTAK İÇİ İŞLEM DEĞİLDİR</a:t>
            </a:r>
          </a:p>
          <a:p>
            <a:pPr>
              <a:buNone/>
            </a:pPr>
            <a:r>
              <a:rPr lang="tr-TR" dirty="0" smtClean="0"/>
              <a:t>     HER HİSSEYE </a:t>
            </a:r>
            <a:r>
              <a:rPr lang="tr-TR" dirty="0" smtClean="0">
                <a:solidFill>
                  <a:srgbClr val="FF0000"/>
                </a:solidFill>
              </a:rPr>
              <a:t>EN FAZLA </a:t>
            </a:r>
            <a:r>
              <a:rPr lang="tr-TR" dirty="0" smtClean="0"/>
              <a:t>BİR İŞYERİ VEYA KONUT VERİLEBİLİR,</a:t>
            </a: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412776"/>
            <a:ext cx="9144000" cy="544522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    KOOPERATİFLERDE KDV İSTİSNASI</a:t>
            </a:r>
          </a:p>
          <a:p>
            <a:r>
              <a:rPr lang="tr-TR" dirty="0" smtClean="0"/>
              <a:t>KONUT YAPI KOOPERATİFLERİNE  3/7/2009 SONRASI  YAPILAN İŞLER  %1 KDV (KONUT ,İNŞAAT TAAHHÜT İŞİ ,ARSA TAPU SİCİLİNDE , YAPI RUHSATI KOOP ADINA )( MALZEME  GENEL ORANDIR)</a:t>
            </a:r>
          </a:p>
          <a:p>
            <a:r>
              <a:rPr lang="tr-TR" dirty="0" smtClean="0"/>
              <a:t>3/7/2009 SONRASI RUHSAT ALAN KOOPERATİFLERİN KONUT TESLİMLERİ ,DİĞER KONUTLAR GİBİ KDV TABİ</a:t>
            </a:r>
          </a:p>
          <a:p>
            <a:r>
              <a:rPr lang="tr-TR" dirty="0" smtClean="0"/>
              <a:t>KOOPERATİFLERE KAT KARŞILIĞI TESLİMLER İNŞ TAAH İŞİ DEĞİLDİR GENEL  KDV UYGULAMASINA TABİ</a:t>
            </a: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3"/>
          <p:cNvSpPr>
            <a:spLocks noGrp="1"/>
          </p:cNvSpPr>
          <p:nvPr>
            <p:ph type="body" idx="4294967295"/>
          </p:nvPr>
        </p:nvSpPr>
        <p:spPr>
          <a:xfrm>
            <a:off x="323528" y="1052736"/>
            <a:ext cx="8820472" cy="5256584"/>
          </a:xfrm>
        </p:spPr>
        <p:txBody>
          <a:bodyPr>
            <a:normAutofit fontScale="47500" lnSpcReduction="20000"/>
          </a:bodyPr>
          <a:lstStyle/>
          <a:p>
            <a:pPr>
              <a:buFont typeface="Arial" charset="0"/>
              <a:buNone/>
            </a:pPr>
            <a:r>
              <a:rPr lang="tr-TR" dirty="0" smtClean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  </a:t>
            </a:r>
            <a:r>
              <a:rPr lang="tr-TR" sz="5100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6)   </a:t>
            </a:r>
            <a:r>
              <a:rPr lang="tr-TR" sz="5100" u="sng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YILLARA SARİ İNŞAAT ONARMA İŞİ</a:t>
            </a:r>
          </a:p>
          <a:p>
            <a:r>
              <a:rPr lang="tr-TR" sz="5100" dirty="0" smtClean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İşin bitim tarihi=Geçici kabul tarihi =</a:t>
            </a:r>
            <a:r>
              <a:rPr lang="tr-TR" sz="5100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idarenin KABUL TUTANAĞINI  onay  tarihidir.</a:t>
            </a:r>
            <a:r>
              <a:rPr lang="tr-TR" sz="5100" dirty="0" smtClean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(ödeme gecikse bile) Geçici kabul yoksa ,fiili tamamlama tarihi veya işin bırakılma tarihi veya (bitmeyen işlerde) tasfiye kararının İdareye bildirim tarihi  ,MAHKEME KARARI DA bitim tarihi olarak alınabilir)</a:t>
            </a:r>
          </a:p>
          <a:p>
            <a:r>
              <a:rPr lang="tr-TR" sz="5100" dirty="0" smtClean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(İdare :Mühendislerin  itibari kabul tarihi =</a:t>
            </a:r>
            <a:r>
              <a:rPr lang="tr-TR" sz="5100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muvakkat geçici kabul dür</a:t>
            </a:r>
            <a:r>
              <a:rPr lang="tr-TR" sz="5100" dirty="0" smtClean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 diye rapor düzenlenmiş)veya</a:t>
            </a:r>
          </a:p>
          <a:p>
            <a:r>
              <a:rPr lang="tr-TR" sz="5100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DANIŞTAY:  Aynı sözleşme kapsamında ise </a:t>
            </a:r>
            <a:r>
              <a:rPr lang="tr-TR" sz="5100" dirty="0" smtClean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kısım kısım yapılan işlerde ,kısmi kabul tutanakları işin bitim tarihi  değildir.</a:t>
            </a:r>
          </a:p>
          <a:p>
            <a:pPr>
              <a:buFont typeface="Arial" charset="0"/>
              <a:buNone/>
            </a:pPr>
            <a:r>
              <a:rPr lang="tr-TR" sz="5100" dirty="0" smtClean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    Taahhüdün varlığı, işin başlangıcından itibaren yıllara yaygın olduğu biliniyor ise </a:t>
            </a:r>
            <a:r>
              <a:rPr lang="tr-TR" sz="5100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stopaj ilk yıldan </a:t>
            </a:r>
            <a:r>
              <a:rPr lang="tr-TR" sz="5100" dirty="0" smtClean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itibaren başlar,stopaj sadece ilgili inşaat gelirinin vergisinden mahsup edilir.</a:t>
            </a:r>
          </a:p>
          <a:p>
            <a:pPr>
              <a:buFont typeface="Arial" charset="0"/>
              <a:buNone/>
            </a:pPr>
            <a:r>
              <a:rPr lang="tr-TR" sz="5100" dirty="0" smtClean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     Ortak giderlerin dağılımı (harcamalar oranında,amortisman kullanılan gün oranında)arızi gelir (kur farkı,faiz)beyan zamanı,iş bitimi (geçici kabul )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5 Dikdörtgen"/>
          <p:cNvSpPr/>
          <p:nvPr/>
        </p:nvSpPr>
        <p:spPr>
          <a:xfrm>
            <a:off x="683568" y="980728"/>
            <a:ext cx="76866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tr-TR" sz="2800" dirty="0" smtClean="0">
              <a:solidFill>
                <a:srgbClr val="000066"/>
              </a:solidFill>
              <a:latin typeface="Calibri" pitchFamily="34" charset="0"/>
              <a:cs typeface="Arial" charset="0"/>
            </a:endParaRPr>
          </a:p>
          <a:p>
            <a:r>
              <a:rPr lang="tr-TR" sz="2800" dirty="0" smtClean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RİSK ANALİZ SİSTEMİ</a:t>
            </a:r>
          </a:p>
          <a:p>
            <a:endParaRPr lang="tr-TR" sz="2800" dirty="0" smtClean="0">
              <a:solidFill>
                <a:srgbClr val="000066"/>
              </a:solidFill>
              <a:latin typeface="Calibri" pitchFamily="34" charset="0"/>
              <a:cs typeface="Arial" charset="0"/>
            </a:endParaRPr>
          </a:p>
          <a:p>
            <a:r>
              <a:rPr lang="tr-TR" sz="2800" dirty="0" smtClean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Tüm ekonomik faaliyetler, vergiyle ilgili veriler ve istatistikî bilgiler Bakanlık bünyesindeki </a:t>
            </a:r>
            <a:r>
              <a:rPr lang="tr-TR" sz="2800" i="1" dirty="0" smtClean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“</a:t>
            </a:r>
            <a:r>
              <a:rPr lang="tr-TR" sz="2800" i="1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ulusal mali bilgi altyapısı</a:t>
            </a:r>
            <a:r>
              <a:rPr lang="tr-TR" sz="2800" i="1" dirty="0" smtClean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”</a:t>
            </a:r>
            <a:r>
              <a:rPr lang="tr-TR" sz="2800" dirty="0" smtClean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 altında toplanmaktadır.</a:t>
            </a:r>
          </a:p>
          <a:p>
            <a:endParaRPr lang="tr-TR" sz="2800" dirty="0" smtClean="0">
              <a:solidFill>
                <a:srgbClr val="000066"/>
              </a:solidFill>
              <a:latin typeface="Calibri" pitchFamily="34" charset="0"/>
              <a:cs typeface="Arial" charset="0"/>
            </a:endParaRPr>
          </a:p>
          <a:p>
            <a:r>
              <a:rPr lang="tr-TR" sz="2800" dirty="0" smtClean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Bu otomasyon projesinde; risk kriterleri </a:t>
            </a:r>
            <a:r>
              <a:rPr lang="tr-TR" sz="2800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sektör</a:t>
            </a:r>
            <a:r>
              <a:rPr lang="tr-TR" sz="2800" dirty="0" smtClean="0">
                <a:solidFill>
                  <a:srgbClr val="000066"/>
                </a:solidFill>
                <a:latin typeface="Calibri" pitchFamily="34" charset="0"/>
                <a:cs typeface="Arial" charset="0"/>
              </a:rPr>
              <a:t>, bölge ve mükellef bazında tanımlanıp, ortalama standart değerden sapmalar dikkate alınarak her mükellefin risk puanları hesaplanır. </a:t>
            </a:r>
          </a:p>
        </p:txBody>
      </p:sp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5544616"/>
          </a:xfrm>
        </p:spPr>
        <p:txBody>
          <a:bodyPr>
            <a:normAutofit fontScale="92500" lnSpcReduction="10000"/>
          </a:bodyPr>
          <a:lstStyle/>
          <a:p>
            <a:endParaRPr lang="tr-TR" sz="4000" dirty="0" smtClean="0"/>
          </a:p>
          <a:p>
            <a:r>
              <a:rPr lang="tr-TR" sz="4000" dirty="0" smtClean="0">
                <a:solidFill>
                  <a:srgbClr val="FF0000"/>
                </a:solidFill>
              </a:rPr>
              <a:t>8)  2/B ARAZİLERİ SATIŞI 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6392 SAYILI YASAYA GÖRE </a:t>
            </a:r>
            <a:r>
              <a:rPr lang="tr-TR" dirty="0" smtClean="0"/>
              <a:t> </a:t>
            </a:r>
            <a:r>
              <a:rPr lang="tr-TR" dirty="0" smtClean="0">
                <a:solidFill>
                  <a:schemeClr val="tx2"/>
                </a:solidFill>
              </a:rPr>
              <a:t>HAZİNEDEN TAŞINMAZ SATIN ALINMASI İŞLEMLERİNDE;</a:t>
            </a:r>
          </a:p>
          <a:p>
            <a:r>
              <a:rPr lang="tr-TR" dirty="0" smtClean="0">
                <a:solidFill>
                  <a:srgbClr val="FF0000"/>
                </a:solidFill>
              </a:rPr>
              <a:t>1) </a:t>
            </a:r>
            <a:r>
              <a:rPr lang="tr-TR" dirty="0" smtClean="0">
                <a:solidFill>
                  <a:schemeClr val="tx2"/>
                </a:solidFill>
              </a:rPr>
              <a:t> TAPU SİCİLİNE TESCİLDEN ÖNCEKİ SATIN ALMA HAKKI ‘’ İMTİYAZ HAKKIDIR’’ (GVK 70/5)  KİŞİLER TARAFINDAN  SATILMASI GVK 80/2 YE GÖRE DEĞER ARTIŞ KAZANCIDIR.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AKTİFE KAYITLI BÖYLE BİR HAKKIN SATILMASI TİCARİ KAZANÇTIR .İKTİSAP TARİHİNİN İSTİSNA AÇISINDAN  ÖNEMİ YOKTUR</a:t>
            </a:r>
            <a:r>
              <a:rPr lang="tr-TR" dirty="0" smtClean="0"/>
              <a:t>.</a:t>
            </a: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400600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2)TAPU SİCİLİNE TESCİLDEN SONRA SATIŞ: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SATIN ALINDIKTAN SONRA SATIŞTA İKTİSAP TARİHİ ,TESCİL TARİHİDİR.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 ARTIK TAŞINMAZLARLA İLGİLİ GENEL VERGİLEME REJİMİNE TABİ OLUR</a:t>
            </a:r>
            <a:r>
              <a:rPr lang="tr-TR" dirty="0" smtClean="0"/>
              <a:t>.</a:t>
            </a: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5661248"/>
          </a:xfrm>
        </p:spPr>
        <p:txBody>
          <a:bodyPr>
            <a:normAutofit/>
          </a:bodyPr>
          <a:lstStyle/>
          <a:p>
            <a:endParaRPr lang="tr-TR" sz="3600" dirty="0" smtClean="0"/>
          </a:p>
          <a:p>
            <a:r>
              <a:rPr lang="tr-TR" sz="3600" dirty="0" smtClean="0">
                <a:solidFill>
                  <a:srgbClr val="FF0000"/>
                </a:solidFill>
              </a:rPr>
              <a:t>9) KENTSEL DÖNÜŞÜM :</a:t>
            </a:r>
          </a:p>
          <a:p>
            <a:r>
              <a:rPr lang="tr-TR" sz="2800" dirty="0" smtClean="0"/>
              <a:t>6306 SK GÖRE :</a:t>
            </a:r>
          </a:p>
          <a:p>
            <a:r>
              <a:rPr lang="tr-TR" sz="2800" dirty="0" smtClean="0"/>
              <a:t> REZERV YAPI  (BAKANLIK VE İDARE),RİSKLİ ALANDA (BAKANLIK)YER ALANLAR İLE RİSKLİ YAPILARIN (KURULUŞLAR) YIKILARAK YENİDEN YAPILMASINDA :</a:t>
            </a:r>
          </a:p>
          <a:p>
            <a:r>
              <a:rPr lang="tr-TR" sz="2800" dirty="0" smtClean="0"/>
              <a:t>İŞLEM ,DEVİR ,SÖZLEŞME ,TESCİL AŞAMALARINDAKİ : </a:t>
            </a:r>
          </a:p>
          <a:p>
            <a:r>
              <a:rPr lang="tr-TR" sz="2800" dirty="0" smtClean="0">
                <a:solidFill>
                  <a:srgbClr val="FF0000"/>
                </a:solidFill>
              </a:rPr>
              <a:t>NOTER HARÇLARI,TAPU HARÇLARI,BELEDİYE HARÇLARI,DAMGA VERGİLERİ,VERASET İNTİKAL VERGİLERİ,BSMV ALINMAYACAKTIR.</a:t>
            </a:r>
            <a:endParaRPr lang="tr-TR" sz="2800" dirty="0">
              <a:solidFill>
                <a:srgbClr val="FF0000"/>
              </a:solidFill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5661248"/>
          </a:xfrm>
        </p:spPr>
        <p:txBody>
          <a:bodyPr/>
          <a:lstStyle/>
          <a:p>
            <a:endParaRPr lang="tr-TR" dirty="0" smtClean="0"/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 KDV İSTİSNASI:</a:t>
            </a:r>
          </a:p>
          <a:p>
            <a:pPr>
              <a:buNone/>
            </a:pPr>
            <a:r>
              <a:rPr lang="tr-TR" dirty="0" smtClean="0">
                <a:solidFill>
                  <a:schemeClr val="tx2"/>
                </a:solidFill>
              </a:rPr>
              <a:t>BU YERLERDE YAPILACAK PROJELERDEKİ  150 M2 ALTINDAKİ KONUT TESLİMLERİ %1 KDV TABİDİR:</a:t>
            </a:r>
          </a:p>
          <a:p>
            <a:pPr>
              <a:buNone/>
            </a:pPr>
            <a:r>
              <a:rPr lang="tr-TR" dirty="0" smtClean="0">
                <a:solidFill>
                  <a:schemeClr val="tx2"/>
                </a:solidFill>
              </a:rPr>
              <a:t> 1) BÜYÜKŞEHİRLER DAHİL</a:t>
            </a:r>
          </a:p>
          <a:p>
            <a:pPr>
              <a:buNone/>
            </a:pPr>
            <a:r>
              <a:rPr lang="tr-TR" dirty="0" smtClean="0">
                <a:solidFill>
                  <a:schemeClr val="tx2"/>
                </a:solidFill>
              </a:rPr>
              <a:t>2) SADECE KONUTLAR ,TİCARİ ALANLAR YOK</a:t>
            </a:r>
          </a:p>
          <a:p>
            <a:pPr>
              <a:buNone/>
            </a:pPr>
            <a:r>
              <a:rPr lang="tr-TR" dirty="0" smtClean="0">
                <a:solidFill>
                  <a:schemeClr val="tx2"/>
                </a:solidFill>
              </a:rPr>
              <a:t>3) ADA İÇİNDE RİSKLİ YAPI OLMASI DİĞER BİNALARA BU HAKKI VERMEZ.</a:t>
            </a:r>
            <a:endParaRPr lang="tr-TR" dirty="0">
              <a:solidFill>
                <a:schemeClr val="tx2"/>
              </a:solidFill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5661248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VERASET İNTİKAL VERGİSİ  İSTİSNASI :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6306 SK /7-9  ‘’BU KANUN KAPSAMINDA YAPILACAK İŞLEM DEVİR TESCİL VE UYGULAMALAR ;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VERASET İNTİKAL VERGİSİNDEN  MÜSTESNADIR’’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KAT SAHİBİ  DÖNÜŞÜM SIRASINDA BAŞKA BİRİNE BAĞIŞLAR İSE KATLARIN SATIŞINDA VERGİ DOĞMUYOR MU ? </a:t>
            </a:r>
            <a:endParaRPr lang="tr-TR" dirty="0">
              <a:solidFill>
                <a:schemeClr val="tx2"/>
              </a:solidFill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5661248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>
                <a:solidFill>
                  <a:srgbClr val="FF0000"/>
                </a:solidFill>
              </a:rPr>
              <a:t>DİKKAT: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DİĞER KAT KARŞILIĞI İŞLERDEN FARKI YOK ,MÜTEAHHİT EMSAL BEDELDEN FATURA KESECEKVE BU ARSA SAHİBİ İÇİN YENİ İKTİSAPTIR. SATAR İSE  ,İDARE ; VERGİYE TABİ  YORUMU YAPAR,YARGI FARKLI DÜŞÜNÜYOR.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EV SAHİBİNE YAPILAN KİRA YARDIMI MÜTEAHHİT İÇİN MALİYETTİR.</a:t>
            </a:r>
            <a:endParaRPr lang="tr-TR" dirty="0">
              <a:solidFill>
                <a:schemeClr val="tx2"/>
              </a:solidFill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444204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tr-TR" dirty="0" smtClean="0"/>
          </a:p>
          <a:p>
            <a:r>
              <a:rPr lang="tr-TR" sz="4400" dirty="0" smtClean="0">
                <a:solidFill>
                  <a:srgbClr val="FF0000"/>
                </a:solidFill>
                <a:latin typeface="Arial Black" panose="020B0A04020102020204" pitchFamily="34" charset="0"/>
                <a:cs typeface="Aharoni" pitchFamily="2" charset="-79"/>
              </a:rPr>
              <a:t>V) KDV UYGULAMASIYLA İLGİLİ HATALAR</a:t>
            </a:r>
            <a:endParaRPr lang="tr-TR" sz="4400" dirty="0">
              <a:solidFill>
                <a:srgbClr val="FF0000"/>
              </a:solidFill>
              <a:latin typeface="Arial Black" panose="020B0A04020102020204" pitchFamily="34" charset="0"/>
              <a:cs typeface="Aharoni" pitchFamily="2" charset="-79"/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1 Başlık"/>
          <p:cNvSpPr>
            <a:spLocks noGrp="1"/>
          </p:cNvSpPr>
          <p:nvPr>
            <p:ph type="title"/>
          </p:nvPr>
        </p:nvSpPr>
        <p:spPr>
          <a:xfrm>
            <a:off x="323528" y="404664"/>
            <a:ext cx="8569646" cy="1306661"/>
          </a:xfrm>
        </p:spPr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KDV İADE İNCELEMELERİ VE İNDİRİMLİ ORAN</a:t>
            </a:r>
          </a:p>
        </p:txBody>
      </p:sp>
      <p:sp>
        <p:nvSpPr>
          <p:cNvPr id="51203" name="2 İçerik Yer Tutucusu"/>
          <p:cNvSpPr>
            <a:spLocks noGrp="1"/>
          </p:cNvSpPr>
          <p:nvPr>
            <p:ph idx="1"/>
          </p:nvPr>
        </p:nvSpPr>
        <p:spPr>
          <a:xfrm>
            <a:off x="250825" y="1628775"/>
            <a:ext cx="8570913" cy="4535488"/>
          </a:xfrm>
        </p:spPr>
        <p:txBody>
          <a:bodyPr>
            <a:normAutofit fontScale="55000" lnSpcReduction="20000"/>
          </a:bodyPr>
          <a:lstStyle/>
          <a:p>
            <a:endParaRPr lang="tr-TR" dirty="0" smtClean="0">
              <a:latin typeface="Arial" charset="0"/>
              <a:cs typeface="Arial" charset="0"/>
            </a:endParaRPr>
          </a:p>
          <a:p>
            <a:r>
              <a:rPr lang="tr-TR" dirty="0" smtClean="0">
                <a:latin typeface="Arial" charset="0"/>
                <a:cs typeface="Arial" charset="0"/>
              </a:rPr>
              <a:t>İade talebi </a:t>
            </a:r>
            <a:r>
              <a:rPr lang="tr-TR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fiili teslim </a:t>
            </a:r>
            <a:r>
              <a:rPr lang="tr-TR" dirty="0" smtClean="0">
                <a:latin typeface="Arial" charset="0"/>
                <a:cs typeface="Arial" charset="0"/>
              </a:rPr>
              <a:t>dönemidir.(fatura önce olursa </a:t>
            </a:r>
          </a:p>
          <a:p>
            <a:r>
              <a:rPr lang="tr-TR" dirty="0" smtClean="0">
                <a:latin typeface="Arial" charset="0"/>
                <a:cs typeface="Arial" charset="0"/>
              </a:rPr>
              <a:t>o dönemdir </a:t>
            </a:r>
            <a:r>
              <a:rPr lang="tr-TR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AMA  ERKEN  FATURA DURUMUNDA İADE YİNE TESLİME BAĞLI</a:t>
            </a:r>
            <a:r>
              <a:rPr lang="tr-TR" dirty="0" smtClean="0">
                <a:latin typeface="Arial" charset="0"/>
                <a:cs typeface="Arial" charset="0"/>
              </a:rPr>
              <a:t>)</a:t>
            </a:r>
            <a:r>
              <a:rPr lang="tr-TR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(Teslim:Alıcının tasarrufuna </a:t>
            </a:r>
            <a:r>
              <a:rPr lang="tr-TR" dirty="0" smtClean="0">
                <a:latin typeface="Arial" charset="0"/>
                <a:cs typeface="Arial" charset="0"/>
              </a:rPr>
              <a:t>terk,tutanak,yoklama,faturalı abonelik)</a:t>
            </a:r>
          </a:p>
          <a:p>
            <a:r>
              <a:rPr lang="tr-TR" dirty="0" smtClean="0">
                <a:latin typeface="Arial" charset="0"/>
                <a:cs typeface="Arial" charset="0"/>
              </a:rPr>
              <a:t>Konut teslimlerinde ,</a:t>
            </a:r>
            <a:r>
              <a:rPr lang="tr-TR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YERİNDE İNŞA EDİLMEYEN EŞYAYA(Beyaz eşya</a:t>
            </a:r>
            <a:r>
              <a:rPr lang="tr-TR" dirty="0" smtClean="0">
                <a:latin typeface="Arial" charset="0"/>
                <a:cs typeface="Arial" charset="0"/>
              </a:rPr>
              <a:t> )genel oran uygulanır.İndirim hakkı var,iadeye konu olmaz.</a:t>
            </a:r>
          </a:p>
          <a:p>
            <a:r>
              <a:rPr lang="tr-TR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Ortak sosyal alanlar </a:t>
            </a:r>
            <a:r>
              <a:rPr lang="tr-TR" dirty="0" smtClean="0">
                <a:latin typeface="Arial" charset="0"/>
                <a:cs typeface="Arial" charset="0"/>
              </a:rPr>
              <a:t>için harcamalar indirim var,iadeye dahil değil.</a:t>
            </a:r>
          </a:p>
          <a:p>
            <a:r>
              <a:rPr lang="tr-TR" dirty="0" smtClean="0">
                <a:latin typeface="Arial" charset="0"/>
                <a:cs typeface="Arial" charset="0"/>
              </a:rPr>
              <a:t>Konutları kendi kendine fatura ederse nihai tüketiciye teslim olmadığından,iade için üçüncü şahsa satış beklenir.(oysa  düşük, bedelsizde emsal bedel üzerinden </a:t>
            </a:r>
            <a:r>
              <a:rPr lang="tr-TR" dirty="0" err="1" smtClean="0">
                <a:latin typeface="Arial" charset="0"/>
                <a:cs typeface="Arial" charset="0"/>
              </a:rPr>
              <a:t>kdv</a:t>
            </a:r>
            <a:r>
              <a:rPr lang="tr-TR" dirty="0" smtClean="0">
                <a:latin typeface="Arial" charset="0"/>
                <a:cs typeface="Arial" charset="0"/>
              </a:rPr>
              <a:t> alıyoruz:çelişki)</a:t>
            </a:r>
          </a:p>
          <a:p>
            <a:r>
              <a:rPr lang="tr-TR" dirty="0" smtClean="0">
                <a:latin typeface="Arial" charset="0"/>
                <a:cs typeface="Arial" charset="0"/>
              </a:rPr>
              <a:t>Bina altındaki </a:t>
            </a:r>
            <a:r>
              <a:rPr lang="tr-TR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otopark harcaması </a:t>
            </a:r>
            <a:r>
              <a:rPr lang="tr-TR" dirty="0" smtClean="0">
                <a:latin typeface="Arial" charset="0"/>
                <a:cs typeface="Arial" charset="0"/>
              </a:rPr>
              <a:t>da iadeye konu edilir.</a:t>
            </a:r>
          </a:p>
          <a:p>
            <a:r>
              <a:rPr lang="tr-TR" dirty="0" smtClean="0">
                <a:latin typeface="Arial" charset="0"/>
                <a:cs typeface="Arial" charset="0"/>
              </a:rPr>
              <a:t>Teras bahçesi ve çatı terası, balkonlar </a:t>
            </a:r>
            <a:r>
              <a:rPr lang="tr-TR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bir konuta ait değilse</a:t>
            </a:r>
            <a:r>
              <a:rPr lang="tr-TR" dirty="0" smtClean="0">
                <a:latin typeface="Arial" charset="0"/>
                <a:cs typeface="Arial" charset="0"/>
              </a:rPr>
              <a:t> ( KONUTTAN BAĞIMSIZ ÇIKIŞ YOKSA)faydalı alan dışındadır,bunlar ve 150 m2 </a:t>
            </a:r>
            <a:r>
              <a:rPr lang="tr-TR" dirty="0" err="1" smtClean="0">
                <a:latin typeface="Arial" charset="0"/>
                <a:cs typeface="Arial" charset="0"/>
              </a:rPr>
              <a:t>nin</a:t>
            </a:r>
            <a:r>
              <a:rPr lang="tr-TR" dirty="0" smtClean="0">
                <a:latin typeface="Arial" charset="0"/>
                <a:cs typeface="Arial" charset="0"/>
              </a:rPr>
              <a:t> hesabında dikkate alınmaz. Bir konuta aitse 2 M2 üstü dahil değildir. </a:t>
            </a:r>
          </a:p>
          <a:p>
            <a:r>
              <a:rPr lang="tr-TR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DİKKAT. İADE İNCELEMELERİNDE MALİYET YÜKSEKLİĞİNDEN KAYNAKLANAN İADELER YAPILMIYOR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1 Başlık"/>
          <p:cNvSpPr>
            <a:spLocks noGrp="1"/>
          </p:cNvSpPr>
          <p:nvPr>
            <p:ph type="title"/>
          </p:nvPr>
        </p:nvSpPr>
        <p:spPr>
          <a:xfrm>
            <a:off x="323528" y="404664"/>
            <a:ext cx="8569646" cy="1306661"/>
          </a:xfrm>
        </p:spPr>
        <p:txBody>
          <a:bodyPr>
            <a:normAutofit fontScale="90000"/>
          </a:bodyPr>
          <a:lstStyle/>
          <a:p>
            <a:r>
              <a:rPr lang="tr-TR" dirty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  <a:t>KOD UYGULAMASI</a:t>
            </a:r>
            <a:br>
              <a:rPr lang="tr-TR" dirty="0">
                <a:solidFill>
                  <a:srgbClr val="FF0000"/>
                </a:solidFill>
                <a:latin typeface="Comic Sans MS" pitchFamily="66" charset="0"/>
                <a:cs typeface="Arial" charset="0"/>
              </a:rPr>
            </a:br>
            <a:endParaRPr lang="tr-TR" dirty="0" smtClean="0">
              <a:solidFill>
                <a:srgbClr val="FF0000"/>
              </a:solidFill>
              <a:latin typeface="Comic Sans MS" pitchFamily="66" charset="0"/>
              <a:cs typeface="Arial" charset="0"/>
            </a:endParaRPr>
          </a:p>
        </p:txBody>
      </p:sp>
      <p:sp>
        <p:nvSpPr>
          <p:cNvPr id="51203" name="2 İçerik Yer Tutucusu"/>
          <p:cNvSpPr>
            <a:spLocks noGrp="1"/>
          </p:cNvSpPr>
          <p:nvPr>
            <p:ph idx="1"/>
          </p:nvPr>
        </p:nvSpPr>
        <p:spPr>
          <a:xfrm>
            <a:off x="250825" y="1628775"/>
            <a:ext cx="8570913" cy="4535488"/>
          </a:xfrm>
        </p:spPr>
        <p:txBody>
          <a:bodyPr>
            <a:normAutofit lnSpcReduction="10000"/>
          </a:bodyPr>
          <a:lstStyle/>
          <a:p>
            <a:r>
              <a:rPr lang="tr-TR" dirty="0"/>
              <a:t>Kod uygulaması 84 </a:t>
            </a:r>
            <a:r>
              <a:rPr lang="tr-TR" dirty="0" err="1"/>
              <a:t>nolu</a:t>
            </a:r>
            <a:r>
              <a:rPr lang="tr-TR" dirty="0"/>
              <a:t> Tebliği müteakiben a)Haksız iade uygulamasını engellemek</a:t>
            </a:r>
          </a:p>
          <a:p>
            <a:r>
              <a:rPr lang="tr-TR" dirty="0" smtClean="0"/>
              <a:t>b)Haklı </a:t>
            </a:r>
            <a:r>
              <a:rPr lang="tr-TR" dirty="0"/>
              <a:t>iade </a:t>
            </a:r>
            <a:r>
              <a:rPr lang="tr-TR" dirty="0" smtClean="0"/>
              <a:t>taleplerini </a:t>
            </a:r>
            <a:r>
              <a:rPr lang="tr-TR" dirty="0"/>
              <a:t>zamanında yerine getirmek için uygulamaya konuldu</a:t>
            </a:r>
          </a:p>
          <a:p>
            <a:r>
              <a:rPr lang="tr-TR" dirty="0">
                <a:solidFill>
                  <a:srgbClr val="FF0000"/>
                </a:solidFill>
              </a:rPr>
              <a:t>ANCAK ZAMAN İÇİNDE CİDDİ SIKINTILARA YOL AÇTI,KODA GİRMEK KOLAY , ÇIKMAK ZOR OLDUĞU İÇİN VE YANLIŞ TESPİTLER DÜRÜST MÜKELLEFLERİN TİCARİ  İLİŞKİLERİNİ TERS ETKİLEDİĞİ İÇİN DURDURULDU.</a:t>
            </a:r>
          </a:p>
          <a:p>
            <a:endParaRPr lang="tr-TR" dirty="0" smtClean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9363312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ctrTitle"/>
          </p:nvPr>
        </p:nvSpPr>
        <p:spPr>
          <a:xfrm>
            <a:off x="611560" y="1340768"/>
            <a:ext cx="7772400" cy="1470025"/>
          </a:xfrm>
        </p:spPr>
        <p:txBody>
          <a:bodyPr/>
          <a:lstStyle/>
          <a:p>
            <a:r>
              <a:rPr lang="tr-TR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251520" y="1124744"/>
            <a:ext cx="8892480" cy="5733256"/>
          </a:xfrm>
        </p:spPr>
        <p:txBody>
          <a:bodyPr/>
          <a:lstStyle/>
          <a:p>
            <a:r>
              <a:rPr lang="tr-TR" dirty="0" smtClean="0"/>
              <a:t>ANCAK 2010 DAN İTİBAREN </a:t>
            </a:r>
            <a:r>
              <a:rPr lang="tr-TR" dirty="0" smtClean="0">
                <a:solidFill>
                  <a:srgbClr val="FF0000"/>
                </a:solidFill>
              </a:rPr>
              <a:t>KDV VİRA PROJESİYLE BİRLİKTE GETİRİLEN  ‘’ÖZEL ESASLARA TABİİ </a:t>
            </a:r>
            <a:r>
              <a:rPr lang="tr-TR" dirty="0" smtClean="0">
                <a:solidFill>
                  <a:schemeClr val="bg1">
                    <a:lumMod val="50000"/>
                  </a:schemeClr>
                </a:solidFill>
              </a:rPr>
              <a:t>MÜKELLEFLER</a:t>
            </a:r>
            <a:r>
              <a:rPr lang="tr-TR" dirty="0" smtClean="0">
                <a:solidFill>
                  <a:srgbClr val="FF0000"/>
                </a:solidFill>
              </a:rPr>
              <a:t> LİSTESİ ‘’</a:t>
            </a:r>
            <a:r>
              <a:rPr lang="tr-TR" dirty="0" smtClean="0">
                <a:solidFill>
                  <a:schemeClr val="bg1">
                    <a:lumMod val="50000"/>
                  </a:schemeClr>
                </a:solidFill>
              </a:rPr>
              <a:t>KOD UYGULAMASININ YERİNE GEÇMİŞ OLDU. (2010/72 SAYILI İÇ GENELGE İLE)</a:t>
            </a:r>
          </a:p>
          <a:p>
            <a:r>
              <a:rPr lang="tr-TR" dirty="0" smtClean="0">
                <a:solidFill>
                  <a:schemeClr val="bg1">
                    <a:lumMod val="50000"/>
                  </a:schemeClr>
                </a:solidFill>
              </a:rPr>
              <a:t>İNCELEME ELEMANLARIN YAZDIKLARI SMYB DÜZENLEME KULLANMA RAPORLARINA EK 1 TABLO İLE BUNLARLA İŞ YAPANLARI VD NE BİLDİRİR </a:t>
            </a:r>
            <a:r>
              <a:rPr lang="tr-TR" dirty="0" smtClean="0">
                <a:solidFill>
                  <a:srgbClr val="FF0000"/>
                </a:solidFill>
              </a:rPr>
              <a:t>VEYA</a:t>
            </a:r>
          </a:p>
          <a:p>
            <a:r>
              <a:rPr lang="tr-TR" dirty="0" smtClean="0">
                <a:solidFill>
                  <a:schemeClr val="bg1">
                    <a:lumMod val="50000"/>
                  </a:schemeClr>
                </a:solidFill>
              </a:rPr>
              <a:t>BA BS FORMLARI ÇAPRAZ KONTROLÜ </a:t>
            </a:r>
            <a:r>
              <a:rPr lang="tr-TR" dirty="0" smtClean="0">
                <a:solidFill>
                  <a:srgbClr val="FF0000"/>
                </a:solidFill>
              </a:rPr>
              <a:t>VEYA</a:t>
            </a:r>
            <a:r>
              <a:rPr lang="tr-TR" dirty="0" smtClean="0">
                <a:solidFill>
                  <a:schemeClr val="bg1">
                    <a:lumMod val="50000"/>
                  </a:schemeClr>
                </a:solidFill>
              </a:rPr>
              <a:t> VD YOKLAMALARI İLE </a:t>
            </a:r>
            <a:r>
              <a:rPr lang="tr-TR" dirty="0" smtClean="0">
                <a:solidFill>
                  <a:srgbClr val="FF0000"/>
                </a:solidFill>
              </a:rPr>
              <a:t>ÖZEL MÜKELLEFLER LİSTESİ OLUŞTURULUR</a:t>
            </a:r>
            <a:endParaRPr lang="tr-TR" dirty="0" smtClean="0">
              <a:solidFill>
                <a:schemeClr val="bg1">
                  <a:lumMod val="50000"/>
                </a:schemeClr>
              </a:solidFill>
            </a:endParaRPr>
          </a:p>
          <a:p>
            <a:endParaRPr lang="tr-TR" dirty="0" smtClean="0">
              <a:solidFill>
                <a:srgbClr val="FF0000"/>
              </a:solidFill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251520" y="980728"/>
            <a:ext cx="6720533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5661248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İNCELEME SEÇİMİNDE  KRİTERLER  NELER OLABİLİR?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SEKTÖR ORTALAMASININ ALTINDA KARLILIK ORANI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YÜKSEK GENEL GİDER VEYA KKEG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DÜZELTME BEYANLARI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SÜREKLİ DEVİR KDV 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SÜREKLİ ZARAR,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İLİŞKİLİ TARAFLARLA  TİCARİ İLİŞKİLER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STOPAJ KDV VE MUHTASARLA UYUMSUZLUKLAR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YÜKSEK KASA VE ORTAKLAR CARİ HESABI (BORÇLU CARİ, AÇIK ÖDEME/ALIŞ,ALACAKLI CARİ AÇIK SATIŞ ŞÜPHESİ  ;ADAT?)</a:t>
            </a:r>
          </a:p>
          <a:p>
            <a:endParaRPr lang="tr-TR" dirty="0" smtClean="0">
              <a:solidFill>
                <a:schemeClr val="accent1"/>
              </a:solidFill>
            </a:endParaRP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332656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385392"/>
            <a:ext cx="9144000" cy="5472608"/>
          </a:xfrm>
        </p:spPr>
        <p:txBody>
          <a:bodyPr>
            <a:normAutofit fontScale="92500" lnSpcReduction="10000"/>
          </a:bodyPr>
          <a:lstStyle/>
          <a:p>
            <a:r>
              <a:rPr lang="tr-TR" dirty="0" smtClean="0">
                <a:solidFill>
                  <a:srgbClr val="FF0000"/>
                </a:solidFill>
              </a:rPr>
              <a:t>DİKKAT: 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MAYISTA YÜRÜRLÜĞE GİREN YENİ KDV TEBLİĞİ İLE  ALT MÜKELLEFELERDE SORUN OLUR İSE  MÜTESELSİL SORUMLULUK  UYGULAMASINDAN DELİL SERBESTİSİ ( C/H ÖDEMELERİ,TAŞIMA FATURASI,SİGORTA POLİÇESİ VB )  İLE KURTULANABİLİYOR</a:t>
            </a:r>
          </a:p>
          <a:p>
            <a:pPr lvl="0"/>
            <a:r>
              <a:rPr lang="tr-TR" dirty="0">
                <a:solidFill>
                  <a:schemeClr val="tx2"/>
                </a:solidFill>
              </a:rPr>
              <a:t>· Sahte belge </a:t>
            </a:r>
            <a:r>
              <a:rPr lang="tr-TR" u="sng" dirty="0">
                <a:solidFill>
                  <a:schemeClr val="tx2"/>
                </a:solidFill>
              </a:rPr>
              <a:t>düzenleme raporu</a:t>
            </a:r>
            <a:r>
              <a:rPr lang="tr-TR" dirty="0">
                <a:solidFill>
                  <a:schemeClr val="tx2"/>
                </a:solidFill>
              </a:rPr>
              <a:t> olanlar 5 yıl</a:t>
            </a:r>
            <a:br>
              <a:rPr lang="tr-TR" dirty="0">
                <a:solidFill>
                  <a:schemeClr val="tx2"/>
                </a:solidFill>
              </a:rPr>
            </a:br>
            <a:r>
              <a:rPr lang="tr-TR" dirty="0">
                <a:solidFill>
                  <a:schemeClr val="tx2"/>
                </a:solidFill>
              </a:rPr>
              <a:t>· Sahte belge </a:t>
            </a:r>
            <a:r>
              <a:rPr lang="tr-TR" u="sng" dirty="0">
                <a:solidFill>
                  <a:schemeClr val="tx2"/>
                </a:solidFill>
              </a:rPr>
              <a:t>düzenleme tespiti</a:t>
            </a:r>
            <a:r>
              <a:rPr lang="tr-TR" dirty="0">
                <a:solidFill>
                  <a:schemeClr val="tx2"/>
                </a:solidFill>
              </a:rPr>
              <a:t> olanlar 4 yıl</a:t>
            </a:r>
            <a:br>
              <a:rPr lang="tr-TR" dirty="0">
                <a:solidFill>
                  <a:schemeClr val="tx2"/>
                </a:solidFill>
              </a:rPr>
            </a:br>
            <a:r>
              <a:rPr lang="tr-TR" dirty="0">
                <a:solidFill>
                  <a:schemeClr val="tx2"/>
                </a:solidFill>
              </a:rPr>
              <a:t>· Sahte belge </a:t>
            </a:r>
            <a:r>
              <a:rPr lang="tr-TR" u="sng" dirty="0">
                <a:solidFill>
                  <a:schemeClr val="tx2"/>
                </a:solidFill>
              </a:rPr>
              <a:t>kullanma raporu</a:t>
            </a:r>
            <a:r>
              <a:rPr lang="tr-TR" dirty="0">
                <a:solidFill>
                  <a:schemeClr val="tx2"/>
                </a:solidFill>
              </a:rPr>
              <a:t> olanlar 4 yıl</a:t>
            </a:r>
            <a:br>
              <a:rPr lang="tr-TR" dirty="0">
                <a:solidFill>
                  <a:schemeClr val="tx2"/>
                </a:solidFill>
              </a:rPr>
            </a:br>
            <a:r>
              <a:rPr lang="tr-TR" dirty="0">
                <a:solidFill>
                  <a:schemeClr val="tx2"/>
                </a:solidFill>
              </a:rPr>
              <a:t>· Sahte belge </a:t>
            </a:r>
            <a:r>
              <a:rPr lang="tr-TR" u="sng" dirty="0">
                <a:solidFill>
                  <a:schemeClr val="tx2"/>
                </a:solidFill>
              </a:rPr>
              <a:t>kullanma tespiti</a:t>
            </a:r>
            <a:r>
              <a:rPr lang="tr-TR" dirty="0">
                <a:solidFill>
                  <a:schemeClr val="tx2"/>
                </a:solidFill>
              </a:rPr>
              <a:t> olanlar 3 yıl</a:t>
            </a:r>
          </a:p>
          <a:p>
            <a:r>
              <a:rPr lang="tr-TR" dirty="0">
                <a:solidFill>
                  <a:schemeClr val="tx2"/>
                </a:solidFill>
              </a:rPr>
              <a:t>süre geçtikten sonra müracaatlarına gerek kalmaksızın kapsamdan çıkabilecektir</a:t>
            </a: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412776"/>
            <a:ext cx="9144000" cy="5445224"/>
          </a:xfrm>
        </p:spPr>
        <p:txBody>
          <a:bodyPr/>
          <a:lstStyle/>
          <a:p>
            <a:endParaRPr lang="tr-TR" dirty="0" smtClean="0"/>
          </a:p>
          <a:p>
            <a:r>
              <a:rPr lang="tr-TR" dirty="0" smtClean="0"/>
              <a:t>‘</a:t>
            </a:r>
            <a:r>
              <a:rPr lang="tr-TR" dirty="0" smtClean="0">
                <a:solidFill>
                  <a:srgbClr val="FF0000"/>
                </a:solidFill>
              </a:rPr>
              <a:t>’HİS’’ (HIZLI İADE SERTİFİKASI ) Lİ MÜKELLEFLER İADEYİ DAHA KOLAY ALABİLİYORLAR:</a:t>
            </a:r>
          </a:p>
          <a:p>
            <a:r>
              <a:rPr lang="tr-TR" dirty="0" smtClean="0"/>
              <a:t>ESKİ UYGULAMADAKİ GİBİ  AKTİF+ MADDİ DURAN VARLIK + ÖZSERMAYE+NET SATIŞ+ÇALIŞAN SAYISI KOŞULLARINI TAŞIYAN ,SMYB DÜZENLEME KULLANMA FİİLİ İŞLEMEYEN ,VERGİ BORCU OLMAYAN MÜKELLEFLER  HİS  ALABİLİRLER VE İADELERİNİ VİR VE YMM RAPORU OLMADAN  BEŞ GÜN İÇİNDE ALABİLİRLER .</a:t>
            </a:r>
          </a:p>
          <a:p>
            <a:endParaRPr lang="tr-TR" dirty="0" smtClean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417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412776"/>
            <a:ext cx="9144000" cy="544522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HER YIL BİR AY VİR TABİ TUTULUYOR OLMASI TERCİHİ AZALTIYOR.</a:t>
            </a:r>
          </a:p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    YENİ TEBLİĞDE SİSTEME GİREN DEĞİŞİKLİKLER:</a:t>
            </a:r>
          </a:p>
          <a:p>
            <a:r>
              <a:rPr lang="tr-TR" dirty="0" smtClean="0"/>
              <a:t>OLUMSUZ KISMIN DÜZELTİLMEDEN İADE YAPILMAMASI,</a:t>
            </a:r>
          </a:p>
          <a:p>
            <a:r>
              <a:rPr lang="tr-TR" dirty="0" smtClean="0"/>
              <a:t> EKSİK GİDERME SÜRESİ 3  AYA YÜKSELTİLDİ,  </a:t>
            </a:r>
          </a:p>
          <a:p>
            <a:r>
              <a:rPr lang="tr-TR" dirty="0" smtClean="0"/>
              <a:t>ÖNCEKİ İADELERDE % 5 E KADAR OLUMSUZLUK BELGE İPTALİNE YOL AÇMIYOR.</a:t>
            </a:r>
          </a:p>
          <a:p>
            <a:r>
              <a:rPr lang="tr-TR" dirty="0" smtClean="0"/>
              <a:t>SMYB DIŞINDAKİ NEDENLERLE RAPOR YAZILMASI BELGE İPTALİNE SEBEP OLMUYOR</a:t>
            </a: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417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3</a:t>
            </a:r>
            <a:r>
              <a:rPr lang="tr-TR" sz="3600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)  150 M2 HESABINDA FAYDALI ALAN</a:t>
            </a:r>
          </a:p>
        </p:txBody>
      </p:sp>
      <p:sp>
        <p:nvSpPr>
          <p:cNvPr id="69635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tr-TR" dirty="0" smtClean="0">
                <a:latin typeface="Arial" charset="0"/>
                <a:cs typeface="Arial" charset="0"/>
              </a:rPr>
              <a:t>Net alan=faydalı alan=temiz alan</a:t>
            </a:r>
          </a:p>
          <a:p>
            <a:r>
              <a:rPr lang="tr-TR" dirty="0" smtClean="0">
                <a:latin typeface="Arial" charset="0"/>
                <a:cs typeface="Arial" charset="0"/>
              </a:rPr>
              <a:t>Duvarlardan 2.5X2 = 5 cm sıva payı düşülür,balkon ,kömürlük,garaj,asansör dahil (prensip)</a:t>
            </a:r>
          </a:p>
          <a:p>
            <a:r>
              <a:rPr lang="tr-TR" dirty="0" smtClean="0">
                <a:latin typeface="Arial" charset="0"/>
                <a:cs typeface="Arial" charset="0"/>
              </a:rPr>
              <a:t>AMA BİNA İÇERİSİNDEKİ (,KÖMÜRLÜK,DEPO,SIĞINAK ,KAPICI DAİRESİ,ASANSÖR,YAKIT DEPOSU,GENEL GİRİŞ,TESİSAT ODASI </a:t>
            </a:r>
            <a:r>
              <a:rPr lang="tr-TR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ORTAK  KULLANIM ALANLARI HARİÇ</a:t>
            </a:r>
            <a:endParaRPr lang="tr-TR" dirty="0" smtClean="0">
              <a:latin typeface="Arial" charset="0"/>
              <a:cs typeface="Arial" charset="0"/>
            </a:endParaRPr>
          </a:p>
          <a:p>
            <a:r>
              <a:rPr lang="tr-TR" dirty="0" smtClean="0">
                <a:latin typeface="Arial" charset="0"/>
                <a:cs typeface="Arial" charset="0"/>
              </a:rPr>
              <a:t>KONUTLARDAKİ BALKON VE TERASLARIN 2 M2 Sİ</a:t>
            </a:r>
            <a:r>
              <a:rPr lang="tr-TR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 HARİÇ </a:t>
            </a:r>
          </a:p>
          <a:p>
            <a:r>
              <a:rPr lang="tr-TR" dirty="0" smtClean="0">
                <a:latin typeface="Arial" charset="0"/>
                <a:cs typeface="Arial" charset="0"/>
              </a:rPr>
              <a:t>GARAJLAR:BİNA İÇERİSİNDE İSE 2,3 ARABA BİLE OLSA (İZDÜŞÜMÜ ŞART DEĞİL) ;BİNA DIŞINDA İSE 18 M2 LİK BÖLÜMÜ </a:t>
            </a:r>
            <a:r>
              <a:rPr lang="tr-TR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HARİÇ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539552" y="1340768"/>
            <a:ext cx="8229600" cy="5184576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4" name="Tablo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586388561"/>
              </p:ext>
            </p:extLst>
          </p:nvPr>
        </p:nvGraphicFramePr>
        <p:xfrm>
          <a:off x="755576" y="1554322"/>
          <a:ext cx="7920880" cy="50474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104614"/>
                <a:gridCol w="4816266"/>
              </a:tblGrid>
              <a:tr h="34878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150 M2 HESABINDA FAYDALI ALAN ( 9 ve 30 NOLU KDV GENEL TEBLİĞİ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37" marR="62037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YENİ KDV GENEL TEBLİĞİ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37" marR="62037" marT="0" marB="0"/>
                </a:tc>
              </a:tr>
              <a:tr h="4177175">
                <a:tc>
                  <a:txBody>
                    <a:bodyPr/>
                    <a:lstStyle/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tr-TR" sz="1200" dirty="0">
                          <a:effectLst/>
                        </a:rPr>
                        <a:t>Net alan=faydalı alan=temiz alan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tr-TR" sz="1200" dirty="0">
                          <a:effectLst/>
                        </a:rPr>
                        <a:t>Duvarlardan 2.5X2 = 5 cm sıva payı düşülür,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tr-TR" sz="1200" dirty="0">
                          <a:effectLst/>
                        </a:rPr>
                        <a:t>balkon ,</a:t>
                      </a:r>
                      <a:r>
                        <a:rPr lang="tr-TR" sz="1200" dirty="0" err="1">
                          <a:effectLst/>
                        </a:rPr>
                        <a:t>kömürlük,garaj,asansör</a:t>
                      </a:r>
                      <a:r>
                        <a:rPr lang="tr-TR" sz="1200" dirty="0">
                          <a:effectLst/>
                        </a:rPr>
                        <a:t> dahil (prensip)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tr-TR" sz="1200" dirty="0">
                          <a:effectLst/>
                        </a:rPr>
                        <a:t>KONUTLARDAKİ BALKON VE TERASLARIN 2 M2 Sİ HARİÇ 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tr-TR" sz="1200" dirty="0">
                          <a:effectLst/>
                        </a:rPr>
                        <a:t>AMA BİNA İÇERİSİNDEKİ (,KÖMÜRLÜK,DEPO,SIĞINAK ,KAPICI DAİRESİ,ASANSÖR,YAKIT DEPOSU,GENEL GİRİŞ,TESİSAT ODASI ORTAK  KULLANIM ALANLARI HARİÇ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</a:p>
                    <a:p>
                      <a:pPr marL="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</a:p>
                    <a:p>
                      <a:pPr marL="342900" lvl="0" indent="-342900">
                        <a:lnSpc>
                          <a:spcPct val="115000"/>
                        </a:lnSpc>
                        <a:spcAft>
                          <a:spcPts val="0"/>
                        </a:spcAft>
                        <a:buFont typeface="Arial"/>
                        <a:buChar char="•"/>
                        <a:tabLst>
                          <a:tab pos="457200" algn="l"/>
                        </a:tabLst>
                      </a:pPr>
                      <a:r>
                        <a:rPr lang="tr-TR" sz="1200" dirty="0">
                          <a:effectLst/>
                        </a:rPr>
                        <a:t>GARAJLAR:BİNA İÇERİSİNDE İSE 2,3 ARABA BİLE OLSA (İZDÜŞÜMÜ ŞART DEĞİL) ;BİNA DIŞINDA İSE 18 M2 LİK BÖLÜMÜ HARİÇ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37" marR="62037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1200" dirty="0">
                          <a:effectLst/>
                        </a:rPr>
                        <a:t>Duvarlardan 2.5X2 = 5 cm sıva payı düşülür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1200" dirty="0">
                          <a:effectLst/>
                        </a:rPr>
                        <a:t>Balkon, kömürlük, garaj, asansör boşluğu ve benzeri yerler, dahildir. 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</a:p>
                    <a:p>
                      <a:pPr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1200" dirty="0">
                          <a:effectLst/>
                        </a:rPr>
                        <a:t>-Bir konuttaki balkonların veya arsa zemininden 0,75 </a:t>
                      </a:r>
                      <a:r>
                        <a:rPr lang="tr-TR" sz="1200" dirty="0" err="1">
                          <a:effectLst/>
                        </a:rPr>
                        <a:t>m.den</a:t>
                      </a:r>
                      <a:r>
                        <a:rPr lang="tr-TR" sz="1200" dirty="0">
                          <a:effectLst/>
                        </a:rPr>
                        <a:t> yüksek terasların toplamının 2 m</a:t>
                      </a:r>
                      <a:r>
                        <a:rPr lang="tr-TR" sz="1200" baseline="30000" dirty="0">
                          <a:effectLst/>
                        </a:rPr>
                        <a:t>2</a:t>
                      </a:r>
                      <a:r>
                        <a:rPr lang="tr-TR" sz="1200" dirty="0">
                          <a:effectLst/>
                        </a:rPr>
                        <a:t>'si HARİÇ</a:t>
                      </a:r>
                    </a:p>
                    <a:p>
                      <a:pPr indent="45021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1200" dirty="0">
                          <a:effectLst/>
                        </a:rPr>
                        <a:t>EKLENTİLER</a:t>
                      </a:r>
                    </a:p>
                    <a:p>
                      <a:pPr indent="45021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1200" dirty="0">
                          <a:effectLst/>
                        </a:rPr>
                        <a:t>-Bodrumlarda konut başına bir adet, konutun bulunduğu bina dışında konut başına 4 m</a:t>
                      </a:r>
                      <a:r>
                        <a:rPr lang="tr-TR" sz="1200" baseline="30000" dirty="0">
                          <a:effectLst/>
                        </a:rPr>
                        <a:t>2</a:t>
                      </a:r>
                      <a:r>
                        <a:rPr lang="tr-TR" sz="1200" dirty="0">
                          <a:effectLst/>
                        </a:rPr>
                        <a:t>'den büyük olmamak üzere yapılan kömürlük veya depo,-Kalorifer dairesi, yakıt deposu, sığınak, kapıcı dairesi, müşterek hizmete ayrılan depo, çamaşırlık,</a:t>
                      </a:r>
                    </a:p>
                    <a:p>
                      <a:pPr indent="45021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</a:p>
                    <a:p>
                      <a:pPr indent="45021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1200" dirty="0">
                          <a:effectLst/>
                        </a:rPr>
                        <a:t>GARAJLAR</a:t>
                      </a:r>
                    </a:p>
                    <a:p>
                      <a:pPr indent="45021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1200" dirty="0">
                          <a:effectLst/>
                        </a:rPr>
                        <a:t>-Bina içindeki İSE HARİÇ, bina dışında konut başına 18 m</a:t>
                      </a:r>
                      <a:r>
                        <a:rPr lang="tr-TR" sz="1200" baseline="30000" dirty="0">
                          <a:effectLst/>
                        </a:rPr>
                        <a:t>2</a:t>
                      </a:r>
                      <a:r>
                        <a:rPr lang="tr-TR" sz="1200" dirty="0">
                          <a:effectLst/>
                        </a:rPr>
                        <a:t>'den büyük olmamalı </a:t>
                      </a:r>
                    </a:p>
                    <a:p>
                      <a:pPr indent="450215" algn="just">
                        <a:lnSpc>
                          <a:spcPct val="1150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tr-TR" sz="1200" dirty="0">
                          <a:effectLst/>
                        </a:rPr>
                        <a:t> </a:t>
                      </a:r>
                      <a:endParaRPr lang="tr-TR" sz="12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2037" marR="62037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91060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ORTAK ALANLAR</a:t>
            </a:r>
          </a:p>
        </p:txBody>
      </p:sp>
      <p:sp>
        <p:nvSpPr>
          <p:cNvPr id="70659" name="2 İçerik Yer Tutucusu"/>
          <p:cNvSpPr>
            <a:spLocks noGrp="1"/>
          </p:cNvSpPr>
          <p:nvPr>
            <p:ph idx="1"/>
          </p:nvPr>
        </p:nvSpPr>
        <p:spPr>
          <a:xfrm>
            <a:off x="250825" y="2060575"/>
            <a:ext cx="9075738" cy="4319588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HAVUZ ,SOSYAL KLÜP,ÇOCUK PARKI </a:t>
            </a:r>
            <a:r>
              <a:rPr lang="tr-TR" dirty="0" smtClean="0">
                <a:latin typeface="Arial" charset="0"/>
                <a:cs typeface="Arial" charset="0"/>
              </a:rPr>
              <a:t>GİBİ SOSYAL ALANLAR:</a:t>
            </a:r>
          </a:p>
          <a:p>
            <a:pPr>
              <a:buFont typeface="Arial" charset="0"/>
              <a:buNone/>
            </a:pPr>
            <a:r>
              <a:rPr lang="tr-TR" dirty="0" smtClean="0">
                <a:latin typeface="Arial" charset="0"/>
                <a:cs typeface="Arial" charset="0"/>
              </a:rPr>
              <a:t>İKİ GÖRÜŞ :1) DİĞER ORTAK ALANLAR GİBİ DEĞERLENDİRİLİR</a:t>
            </a:r>
          </a:p>
          <a:p>
            <a:pPr>
              <a:buFont typeface="Arial" charset="0"/>
              <a:buNone/>
            </a:pPr>
            <a:r>
              <a:rPr lang="tr-TR" dirty="0" smtClean="0">
                <a:latin typeface="Arial" charset="0"/>
                <a:cs typeface="Arial" charset="0"/>
              </a:rPr>
              <a:t>2)SOSYAL AMAÇ TAŞIMAZ, TADAD EDİLMEMİŞTİR.</a:t>
            </a:r>
          </a:p>
          <a:p>
            <a:pPr>
              <a:buFont typeface="Arial" charset="0"/>
              <a:buNone/>
            </a:pPr>
            <a:r>
              <a:rPr lang="tr-TR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KAT BAHÇELERİ VE TERASLAR:EĞER </a:t>
            </a:r>
            <a:r>
              <a:rPr lang="tr-TR" dirty="0" smtClean="0">
                <a:latin typeface="Arial" charset="0"/>
                <a:cs typeface="Arial" charset="0"/>
              </a:rPr>
              <a:t>DAİREDEN ÇIKIŞ KAPISI YOK İSE ORTAK ALAN KABUL EDİLEBİLİR.AMA , TİCARİ İCAPLARA UYGUN OLMALI </a:t>
            </a:r>
          </a:p>
          <a:p>
            <a:pPr>
              <a:buFont typeface="Arial" charset="0"/>
              <a:buNone/>
            </a:pPr>
            <a:r>
              <a:rPr lang="tr-TR" dirty="0" smtClean="0">
                <a:latin typeface="Arial" charset="0"/>
                <a:cs typeface="Arial" charset="0"/>
              </a:rPr>
              <a:t>  </a:t>
            </a:r>
            <a:r>
              <a:rPr lang="tr-TR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TAŞINABİLİR EŞYA</a:t>
            </a:r>
            <a:r>
              <a:rPr lang="tr-TR" dirty="0" smtClean="0">
                <a:latin typeface="Arial" charset="0"/>
                <a:cs typeface="Arial" charset="0"/>
              </a:rPr>
              <a:t>; SPLİT KLİMA,MOBİLYA,BEYAZ EŞYA İÇİN GENEL ORAN UYGULANIR,İNDİRİM YAPILIR, AMA İADEYE KONU EDİLMEZ.</a:t>
            </a:r>
          </a:p>
          <a:p>
            <a:pPr>
              <a:buFont typeface="Arial" charset="0"/>
              <a:buNone/>
            </a:pPr>
            <a:endParaRPr lang="tr-TR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DİKKAT</a:t>
            </a:r>
          </a:p>
        </p:txBody>
      </p:sp>
      <p:sp>
        <p:nvSpPr>
          <p:cNvPr id="72707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 fontScale="32500" lnSpcReduction="20000"/>
          </a:bodyPr>
          <a:lstStyle/>
          <a:p>
            <a:r>
              <a:rPr lang="tr-TR" sz="96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KONUT TESLİMİNDEN SONRA ÇIKAN KUR FARKI VE VADE FARKLARI DA KONUTUN TABİ OLDUĞU ORANDA KDV YE TABİ (GT 105/E)</a:t>
            </a:r>
          </a:p>
          <a:p>
            <a:r>
              <a:rPr lang="tr-TR" sz="9600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HENÜZ İNŞAATI TAMAMLANMAMIŞ YERLER (TAPU SENEDİNDE VEYA İSKAN RUHSATINDA KONUT OLMAK VE 150 M2 NİN ALTINDA OLMAK KAYDIYLA)CİNS TASHİHİ YAPILMASA BİLE   KONUT SAYILIR ,İNDİRİMLİ KDV</a:t>
            </a:r>
          </a:p>
          <a:p>
            <a:endParaRPr lang="tr-TR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>
                <a:solidFill>
                  <a:srgbClr val="FF0000"/>
                </a:solidFill>
                <a:latin typeface="Arial" charset="0"/>
                <a:cs typeface="Arial" charset="0"/>
              </a:rPr>
              <a:t>KANUNEN KABUL EDİLMEYEN GİDERİN KDV Sİ</a:t>
            </a:r>
          </a:p>
        </p:txBody>
      </p:sp>
      <p:sp>
        <p:nvSpPr>
          <p:cNvPr id="73731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charset="0"/>
              <a:buNone/>
            </a:pPr>
            <a:r>
              <a:rPr lang="tr-TR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KDV mad 30 /</a:t>
            </a:r>
            <a:r>
              <a:rPr lang="tr-TR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d’’KKEG</a:t>
            </a:r>
            <a:r>
              <a:rPr lang="tr-TR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 ye ait KDV indirim yapılmaz.’’ Mad 58 ‘’Vergiye tabi işlemler üzerinden hesaplanan KDV ,GV ve KV matrahı yönünden gider yazılamaz’’ </a:t>
            </a:r>
          </a:p>
          <a:p>
            <a:pPr>
              <a:buFont typeface="Arial" charset="0"/>
              <a:buNone/>
            </a:pPr>
            <a:r>
              <a:rPr lang="tr-TR" dirty="0" smtClean="0">
                <a:solidFill>
                  <a:schemeClr val="tx2"/>
                </a:solidFill>
                <a:latin typeface="Arial" charset="0"/>
                <a:cs typeface="Arial" charset="0"/>
              </a:rPr>
              <a:t>DOLAYISIYLA KKEG YE AİT KDV DE KKEG </a:t>
            </a:r>
            <a:r>
              <a:rPr lang="tr-TR" dirty="0" err="1" smtClean="0">
                <a:solidFill>
                  <a:schemeClr val="tx2"/>
                </a:solidFill>
                <a:latin typeface="Arial" charset="0"/>
                <a:cs typeface="Arial" charset="0"/>
              </a:rPr>
              <a:t>dir</a:t>
            </a:r>
            <a:endParaRPr lang="tr-TR" dirty="0" smtClean="0">
              <a:solidFill>
                <a:schemeClr val="tx2"/>
              </a:solidFill>
              <a:latin typeface="Arial" charset="0"/>
              <a:cs typeface="Arial" charset="0"/>
            </a:endParaRPr>
          </a:p>
          <a:p>
            <a:pPr>
              <a:buFont typeface="Arial" charset="0"/>
              <a:buNone/>
            </a:pPr>
            <a:endParaRPr lang="tr-TR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96752"/>
            <a:ext cx="9144000" cy="4442048"/>
          </a:xfr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/>
          <a:lstStyle/>
          <a:p>
            <a:endParaRPr lang="tr-TR" dirty="0" smtClean="0"/>
          </a:p>
          <a:p>
            <a:r>
              <a:rPr lang="tr-TR" sz="3600" dirty="0" smtClean="0">
                <a:solidFill>
                  <a:srgbClr val="FF0000"/>
                </a:solidFill>
                <a:latin typeface="Arial Black" panose="020B0A04020102020204" pitchFamily="34" charset="0"/>
                <a:cs typeface="Aharoni" pitchFamily="2" charset="-79"/>
              </a:rPr>
              <a:t>VI) DAMGA VERGİSİ UYGULAMASIYLA İLGİLİ HATALAR</a:t>
            </a:r>
            <a:endParaRPr lang="tr-TR" sz="3600" dirty="0">
              <a:solidFill>
                <a:srgbClr val="FF0000"/>
              </a:solidFill>
              <a:latin typeface="Arial Black" panose="020B0A04020102020204" pitchFamily="34" charset="0"/>
              <a:cs typeface="Aharoni" pitchFamily="2" charset="-79"/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340768"/>
            <a:ext cx="9144000" cy="551723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dirty="0" smtClean="0">
                <a:solidFill>
                  <a:srgbClr val="FF0000"/>
                </a:solidFill>
              </a:rPr>
              <a:t>    SÖZLEŞMEDE DAMGA VERGİSİNİ  DOĞURAN OLAY ISLAK ORJİNAL İMZANIN VEYA GÜVENLİKLİ ELEKTRONİK İMZANIN ATILMASIDIR.</a:t>
            </a:r>
          </a:p>
          <a:p>
            <a:r>
              <a:rPr lang="tr-TR" dirty="0" smtClean="0"/>
              <a:t>YETKİSİZ TEMSİL VE İMZA EKSİKLİĞİ DV DOĞUŞUNU ETKİLER.</a:t>
            </a:r>
          </a:p>
          <a:p>
            <a:r>
              <a:rPr lang="tr-TR" dirty="0" smtClean="0"/>
              <a:t>VERGİ SÖZLEŞME HÜKÜMLERİNDEN  HUKUKEN YARARLANILDIĞI ANDA (İMZA) DOĞAR </a:t>
            </a:r>
          </a:p>
          <a:p>
            <a:r>
              <a:rPr lang="tr-TR" dirty="0" smtClean="0"/>
              <a:t>FAKS VEYA İNTERNET ORTAMINDA DOĞMAZ.</a:t>
            </a:r>
          </a:p>
          <a:p>
            <a:r>
              <a:rPr lang="tr-TR" dirty="0" smtClean="0"/>
              <a:t>DŞTY:RESMİ ŞEKLE BAĞLI İŞLEMLERDE USULE UYULMAMIŞSA DOĞMAZ (ÖRN TAPUDA YAPILACAK GM SATIŞ İŞLEMLERİ)</a:t>
            </a:r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417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268760"/>
            <a:ext cx="9144000" cy="5589240"/>
          </a:xfrm>
        </p:spPr>
        <p:txBody>
          <a:bodyPr/>
          <a:lstStyle/>
          <a:p>
            <a:r>
              <a:rPr lang="tr-TR" dirty="0" smtClean="0">
                <a:solidFill>
                  <a:schemeClr val="tx2"/>
                </a:solidFill>
              </a:rPr>
              <a:t>İHBARLAR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ÇAPRAZ İNCELEMELER,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BANKA  KREDİ VERİLERİYLE ,TAPU HARCIYLA  UYUMSUZLUKLAR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TAPU KAYITLARINDAKİ YOĞUN HAREKETLER,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İSTİSNA UYGULAMALARI</a:t>
            </a:r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3"/>
          <p:cNvSpPr>
            <a:spLocks noGrp="1"/>
          </p:cNvSpPr>
          <p:nvPr>
            <p:ph type="body" idx="4294967295"/>
          </p:nvPr>
        </p:nvSpPr>
        <p:spPr>
          <a:xfrm>
            <a:off x="179512" y="404665"/>
            <a:ext cx="8964488" cy="5615136"/>
          </a:xfrm>
        </p:spPr>
        <p:txBody>
          <a:bodyPr>
            <a:normAutofit lnSpcReduction="10000"/>
          </a:bodyPr>
          <a:lstStyle/>
          <a:p>
            <a:endParaRPr lang="tr-TR" sz="2400" u="sng" dirty="0" smtClean="0">
              <a:solidFill>
                <a:srgbClr val="000066"/>
              </a:solidFill>
              <a:latin typeface="Calibri" pitchFamily="34" charset="0"/>
              <a:cs typeface="Arial" charset="0"/>
            </a:endParaRPr>
          </a:p>
          <a:p>
            <a:r>
              <a:rPr lang="tr-TR" sz="2400" b="1" i="1" dirty="0" smtClean="0">
                <a:solidFill>
                  <a:srgbClr val="FF0000"/>
                </a:solidFill>
                <a:latin typeface="Calibri" pitchFamily="34" charset="0"/>
                <a:cs typeface="Arial" charset="0"/>
              </a:rPr>
              <a:t>DİKKAT:</a:t>
            </a:r>
          </a:p>
          <a:p>
            <a:r>
              <a:rPr lang="tr-TR" sz="2400" b="1" i="1" dirty="0" smtClean="0">
                <a:solidFill>
                  <a:schemeClr val="tx2"/>
                </a:solidFill>
                <a:latin typeface="Calibri" pitchFamily="34" charset="0"/>
                <a:cs typeface="Arial" charset="0"/>
              </a:rPr>
              <a:t>SÖZLEŞMELER İLE FATURALARIN EŞLEŞMESİ, ALT TAŞERONLARA ÖDEMENİN MAKBUZ İLE KARŞILAŞTIRILMASI, KÂĞITLARIN KAÇ ÖRNEK DÜZENLENDİĞİ,</a:t>
            </a:r>
          </a:p>
          <a:p>
            <a:r>
              <a:rPr lang="tr-TR" sz="2400" b="1" i="1" dirty="0" smtClean="0">
                <a:solidFill>
                  <a:schemeClr val="tx2"/>
                </a:solidFill>
                <a:latin typeface="Calibri" pitchFamily="34" charset="0"/>
                <a:cs typeface="Arial" charset="0"/>
              </a:rPr>
              <a:t>HASILAT PAYLAŞIMI SÖZLEŞMESİ DE DV TABİ ,AMA GYO TARAFSA ONA İSABET EDEN BÖLÜM İSTİSNADIR.</a:t>
            </a:r>
          </a:p>
          <a:p>
            <a:r>
              <a:rPr lang="tr-TR" sz="2400" b="1" i="1" dirty="0" smtClean="0">
                <a:solidFill>
                  <a:schemeClr val="tx2"/>
                </a:solidFill>
                <a:latin typeface="Calibri" pitchFamily="34" charset="0"/>
                <a:cs typeface="Arial" charset="0"/>
              </a:rPr>
              <a:t>SÖZLEŞMELERİN </a:t>
            </a:r>
            <a:r>
              <a:rPr lang="tr-TR" sz="2400" b="1" i="1" smtClean="0">
                <a:solidFill>
                  <a:schemeClr val="tx2"/>
                </a:solidFill>
                <a:latin typeface="Calibri" pitchFamily="34" charset="0"/>
                <a:cs typeface="Arial" charset="0"/>
              </a:rPr>
              <a:t>TEKLİF /KABUL </a:t>
            </a:r>
            <a:r>
              <a:rPr lang="tr-TR" sz="2400" b="1" i="1" dirty="0" smtClean="0">
                <a:solidFill>
                  <a:schemeClr val="tx2"/>
                </a:solidFill>
                <a:latin typeface="Calibri" pitchFamily="34" charset="0"/>
                <a:cs typeface="Arial" charset="0"/>
              </a:rPr>
              <a:t>ŞEKLİNDE DÜZENLENMESİ DE DV SONUCUNU DOĞURUR.</a:t>
            </a:r>
          </a:p>
          <a:p>
            <a:r>
              <a:rPr lang="tr-TR" sz="2400" b="1" i="1" dirty="0" smtClean="0">
                <a:solidFill>
                  <a:schemeClr val="tx2"/>
                </a:solidFill>
                <a:latin typeface="Calibri" pitchFamily="34" charset="0"/>
                <a:cs typeface="Arial" charset="0"/>
              </a:rPr>
              <a:t>İLK SÖZLEŞMEDEKİ İŞTEN AYRI YENİ BİR İŞ VEYA TAAHHÜT İCAP ETTİRECEK ŞEKİLDE UZARSA ARTAN KISIM DV TABİDİR.</a:t>
            </a:r>
          </a:p>
          <a:p>
            <a:r>
              <a:rPr lang="tr-TR" sz="2400" b="1" i="1" dirty="0" smtClean="0">
                <a:solidFill>
                  <a:schemeClr val="tx2"/>
                </a:solidFill>
                <a:latin typeface="Calibri" pitchFamily="34" charset="0"/>
                <a:cs typeface="Arial" charset="0"/>
              </a:rPr>
              <a:t>KENDİLİĞİNDEN UZAYAN SÖZLEŞMELER İÇİN DV ÖDENMEZ.</a:t>
            </a:r>
          </a:p>
          <a:p>
            <a:r>
              <a:rPr lang="tr-TR" sz="2400" b="1" i="1" dirty="0" smtClean="0">
                <a:solidFill>
                  <a:schemeClr val="tx2"/>
                </a:solidFill>
                <a:latin typeface="Calibri" pitchFamily="34" charset="0"/>
                <a:cs typeface="Arial" charset="0"/>
              </a:rPr>
              <a:t>İLAVE SÜRE YOKSA,TUTARDA ARTIŞ ,YENİ KALEMLER İŞLER YOKSA  (ÖRN TEL ,KOORDİNATÖR DEĞİŞİKLİĞİ GİBİ) YENİ DV YOK,AMA SONRADAN MİKTAR EKLENEN ŞERH DV DOĞURUR.</a:t>
            </a:r>
          </a:p>
          <a:p>
            <a:endParaRPr lang="tr-TR" sz="2400" dirty="0" smtClean="0">
              <a:solidFill>
                <a:srgbClr val="000066"/>
              </a:solidFill>
              <a:latin typeface="Calibri" pitchFamily="34" charset="0"/>
              <a:cs typeface="Arial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340768"/>
            <a:ext cx="9144000" cy="48691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tr-TR" sz="4000" dirty="0" smtClean="0">
                <a:solidFill>
                  <a:srgbClr val="FF0000"/>
                </a:solidFill>
              </a:rPr>
              <a:t>       </a:t>
            </a:r>
          </a:p>
          <a:p>
            <a:pPr>
              <a:buNone/>
            </a:pPr>
            <a:r>
              <a:rPr lang="tr-TR" sz="4000" dirty="0" smtClean="0">
                <a:solidFill>
                  <a:srgbClr val="FF0000"/>
                </a:solidFill>
              </a:rPr>
              <a:t>                 TEŞEKKÜRLER</a:t>
            </a:r>
          </a:p>
          <a:p>
            <a:pPr>
              <a:buNone/>
            </a:pPr>
            <a:endParaRPr lang="tr-TR" sz="40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sz="4000" dirty="0" smtClean="0">
                <a:solidFill>
                  <a:srgbClr val="FF0000"/>
                </a:solidFill>
              </a:rPr>
              <a:t>                                     NUR EKESAN</a:t>
            </a:r>
          </a:p>
          <a:p>
            <a:pPr>
              <a:buNone/>
            </a:pPr>
            <a:r>
              <a:rPr lang="tr-TR" sz="4000" dirty="0" smtClean="0">
                <a:solidFill>
                  <a:srgbClr val="FF0000"/>
                </a:solidFill>
              </a:rPr>
              <a:t>                             </a:t>
            </a:r>
            <a:r>
              <a:rPr lang="tr-TR" sz="4400" dirty="0" smtClean="0"/>
              <a:t>YMM,NEKS YMM AŞ</a:t>
            </a:r>
          </a:p>
          <a:p>
            <a:pPr>
              <a:buNone/>
            </a:pPr>
            <a:r>
              <a:rPr lang="tr-TR" sz="4400" dirty="0" smtClean="0">
                <a:solidFill>
                  <a:srgbClr val="FF0000"/>
                </a:solidFill>
              </a:rPr>
              <a:t>                        </a:t>
            </a:r>
            <a:r>
              <a:rPr lang="tr-TR" sz="4400" dirty="0" err="1" smtClean="0">
                <a:solidFill>
                  <a:srgbClr val="FF0000"/>
                </a:solidFill>
                <a:hlinkClick r:id="rId2"/>
              </a:rPr>
              <a:t>neks</a:t>
            </a:r>
            <a:r>
              <a:rPr lang="tr-TR" sz="4400" dirty="0" smtClean="0">
                <a:solidFill>
                  <a:srgbClr val="FF0000"/>
                </a:solidFill>
                <a:hlinkClick r:id="rId2"/>
              </a:rPr>
              <a:t>@</a:t>
            </a:r>
            <a:r>
              <a:rPr lang="tr-TR" sz="4400" dirty="0" err="1" smtClean="0">
                <a:solidFill>
                  <a:srgbClr val="FF0000"/>
                </a:solidFill>
                <a:hlinkClick r:id="rId2"/>
              </a:rPr>
              <a:t>neksymm</a:t>
            </a:r>
            <a:r>
              <a:rPr lang="tr-TR" sz="4400" dirty="0" smtClean="0">
                <a:solidFill>
                  <a:srgbClr val="FF0000"/>
                </a:solidFill>
                <a:hlinkClick r:id="rId2"/>
              </a:rPr>
              <a:t>.com</a:t>
            </a:r>
            <a:endParaRPr lang="tr-TR" sz="4400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tr-TR" sz="4400" smtClean="0">
                <a:solidFill>
                  <a:srgbClr val="FF0000"/>
                </a:solidFill>
              </a:rPr>
              <a:t>                         www.</a:t>
            </a:r>
            <a:r>
              <a:rPr lang="tr-TR" sz="4400" dirty="0" err="1" smtClean="0">
                <a:solidFill>
                  <a:srgbClr val="FF0000"/>
                </a:solidFill>
              </a:rPr>
              <a:t>neksymm</a:t>
            </a:r>
            <a:r>
              <a:rPr lang="tr-TR" sz="4400" dirty="0" smtClean="0">
                <a:solidFill>
                  <a:srgbClr val="FF0000"/>
                </a:solidFill>
              </a:rPr>
              <a:t>.com</a:t>
            </a:r>
          </a:p>
          <a:p>
            <a:pPr>
              <a:buNone/>
            </a:pPr>
            <a:endParaRPr lang="tr-TR" sz="4000" dirty="0" smtClean="0">
              <a:solidFill>
                <a:srgbClr val="FF0000"/>
              </a:solidFill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3886200"/>
            <a:ext cx="6400800" cy="1752600"/>
          </a:xfrm>
        </p:spPr>
        <p:txBody>
          <a:bodyPr/>
          <a:lstStyle/>
          <a:p>
            <a:endParaRPr lang="tr-TR" dirty="0" smtClean="0"/>
          </a:p>
          <a:p>
            <a:endParaRPr lang="tr-TR" dirty="0"/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184175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Başlık 1"/>
          <p:cNvSpPr>
            <a:spLocks noGrp="1"/>
          </p:cNvSpPr>
          <p:nvPr>
            <p:ph type="title" idx="4294967295"/>
          </p:nvPr>
        </p:nvSpPr>
        <p:spPr>
          <a:xfrm>
            <a:off x="914400" y="188913"/>
            <a:ext cx="8229600" cy="1143000"/>
          </a:xfrm>
        </p:spPr>
        <p:txBody>
          <a:bodyPr>
            <a:normAutofit/>
          </a:bodyPr>
          <a:lstStyle/>
          <a:p>
            <a:r>
              <a:rPr lang="tr-TR" dirty="0" smtClean="0"/>
              <a:t> 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4294967295"/>
          </p:nvPr>
        </p:nvSpPr>
        <p:spPr>
          <a:xfrm>
            <a:off x="0" y="1124744"/>
            <a:ext cx="9144000" cy="5733256"/>
          </a:xfrm>
        </p:spPr>
        <p:txBody>
          <a:bodyPr/>
          <a:lstStyle/>
          <a:p>
            <a:r>
              <a:rPr lang="tr-TR" sz="4400" dirty="0" smtClean="0">
                <a:solidFill>
                  <a:srgbClr val="FF0000"/>
                </a:solidFill>
              </a:rPr>
              <a:t>VERGİ İNCELEMESİ: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VERGİ İNCELEMESİ, MÜKELLEFLERİNİN HAKLARININ VE YÜKÜMLÜLÜKLERİNİN VE SONUÇLARININ  İYİ BİLİNMESİ GEREKEN  CİDDİ BİR SÜREÇTİR.</a:t>
            </a:r>
          </a:p>
          <a:p>
            <a:r>
              <a:rPr lang="tr-TR" dirty="0" smtClean="0">
                <a:solidFill>
                  <a:schemeClr val="tx2"/>
                </a:solidFill>
              </a:rPr>
              <a:t>GEREK İNCELEME SIRASINDA ,GEREKSE SONRASINDA İZLENECEK YOLDA YAPILACAK HATALAR,MÜKELLEFİN YASAL HAKLARINI KAYBETMESİNE VE CİDDİ MADDİ, MANEVİ  ZARARLARA UĞRAMASINA YOL AÇABİLİR</a:t>
            </a:r>
            <a:r>
              <a:rPr lang="tr-TR" dirty="0" smtClean="0">
                <a:solidFill>
                  <a:schemeClr val="accent1"/>
                </a:solidFill>
              </a:rPr>
              <a:t>.</a:t>
            </a:r>
          </a:p>
          <a:p>
            <a:endParaRPr lang="tr-TR" dirty="0">
              <a:solidFill>
                <a:srgbClr val="FF0000"/>
              </a:solidFill>
            </a:endParaRPr>
          </a:p>
        </p:txBody>
      </p:sp>
      <p:cxnSp>
        <p:nvCxnSpPr>
          <p:cNvPr id="12" name="Düz Bağlayıcı 11"/>
          <p:cNvCxnSpPr/>
          <p:nvPr/>
        </p:nvCxnSpPr>
        <p:spPr>
          <a:xfrm>
            <a:off x="179512" y="836712"/>
            <a:ext cx="6336704" cy="0"/>
          </a:xfrm>
          <a:prstGeom prst="line">
            <a:avLst/>
          </a:prstGeom>
          <a:ln>
            <a:solidFill>
              <a:schemeClr val="accent6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660232" y="116632"/>
            <a:ext cx="2381076" cy="11040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510834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3457</TotalTime>
  <Words>4535</Words>
  <Application>Microsoft Office PowerPoint</Application>
  <PresentationFormat>Ekran Gösterisi (4:3)</PresentationFormat>
  <Paragraphs>544</Paragraphs>
  <Slides>82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82</vt:i4>
      </vt:variant>
    </vt:vector>
  </HeadingPairs>
  <TitlesOfParts>
    <vt:vector size="83" baseType="lpstr">
      <vt:lpstr>Ofis Teması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1)DÖVİZLİ AVANSLAR DEĞERLENİR Mİ? </vt:lpstr>
      <vt:lpstr>İNŞAAT TAMAMLANMADAN TESLİM</vt:lpstr>
      <vt:lpstr>İNŞAAT TAMAMLANMADAN TESLİM</vt:lpstr>
      <vt:lpstr> </vt:lpstr>
      <vt:lpstr> </vt:lpstr>
      <vt:lpstr> MALZEME ALIŞLARINDA NELERE DİKKAT EDELİM?</vt:lpstr>
      <vt:lpstr>MALİYET TESPİTİ VE DAĞITIMI</vt:lpstr>
      <vt:lpstr>MALİYET DAĞITIMININ ÖNEMİ</vt:lpstr>
      <vt:lpstr>Slayt 30</vt:lpstr>
      <vt:lpstr>2)Mal alımı ve aktif alımı ile ilgili finansman giderleri: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 </vt:lpstr>
      <vt:lpstr>Slayt 42</vt:lpstr>
      <vt:lpstr>1/A)   KAT KARŞILIĞI</vt:lpstr>
      <vt:lpstr> </vt:lpstr>
      <vt:lpstr> </vt:lpstr>
      <vt:lpstr> </vt:lpstr>
      <vt:lpstr>1/B)HASILAT PAYLAŞIMI</vt:lpstr>
      <vt:lpstr>Slayt 48</vt:lpstr>
      <vt:lpstr> </vt:lpstr>
      <vt:lpstr> </vt:lpstr>
      <vt:lpstr>Slayt 51</vt:lpstr>
      <vt:lpstr>Yurtdışı inşaatlarda çalışan işçiler</vt:lpstr>
      <vt:lpstr> </vt:lpstr>
      <vt:lpstr> </vt:lpstr>
      <vt:lpstr> </vt:lpstr>
      <vt:lpstr> </vt:lpstr>
      <vt:lpstr> </vt:lpstr>
      <vt:lpstr> </vt:lpstr>
      <vt:lpstr>Slayt 59</vt:lpstr>
      <vt:lpstr> </vt:lpstr>
      <vt:lpstr> </vt:lpstr>
      <vt:lpstr> </vt:lpstr>
      <vt:lpstr> </vt:lpstr>
      <vt:lpstr> </vt:lpstr>
      <vt:lpstr> </vt:lpstr>
      <vt:lpstr> </vt:lpstr>
      <vt:lpstr>KDV İADE İNCELEMELERİ VE İNDİRİMLİ ORAN</vt:lpstr>
      <vt:lpstr>KOD UYGULAMASI </vt:lpstr>
      <vt:lpstr> </vt:lpstr>
      <vt:lpstr> </vt:lpstr>
      <vt:lpstr> </vt:lpstr>
      <vt:lpstr> </vt:lpstr>
      <vt:lpstr>3)  150 M2 HESABINDA FAYDALI ALAN</vt:lpstr>
      <vt:lpstr> </vt:lpstr>
      <vt:lpstr>ORTAK ALANLAR</vt:lpstr>
      <vt:lpstr>DİKKAT</vt:lpstr>
      <vt:lpstr>KANUNEN KABUL EDİLMEYEN GİDERİN KDV Sİ</vt:lpstr>
      <vt:lpstr> </vt:lpstr>
      <vt:lpstr> </vt:lpstr>
      <vt:lpstr>Slayt 80</vt:lpstr>
      <vt:lpstr> </vt:lpstr>
      <vt:lpstr>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Merve</dc:creator>
  <cp:lastModifiedBy>dell</cp:lastModifiedBy>
  <cp:revision>336</cp:revision>
  <dcterms:created xsi:type="dcterms:W3CDTF">2013-01-29T08:34:30Z</dcterms:created>
  <dcterms:modified xsi:type="dcterms:W3CDTF">2014-05-08T12:11:59Z</dcterms:modified>
</cp:coreProperties>
</file>