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7" r:id="rId3"/>
    <p:sldId id="257" r:id="rId4"/>
    <p:sldId id="292" r:id="rId5"/>
    <p:sldId id="296" r:id="rId6"/>
    <p:sldId id="297" r:id="rId7"/>
    <p:sldId id="260" r:id="rId8"/>
    <p:sldId id="267" r:id="rId9"/>
    <p:sldId id="268" r:id="rId10"/>
    <p:sldId id="276" r:id="rId11"/>
    <p:sldId id="277" r:id="rId12"/>
    <p:sldId id="278" r:id="rId13"/>
    <p:sldId id="279" r:id="rId14"/>
    <p:sldId id="262" r:id="rId15"/>
    <p:sldId id="264" r:id="rId16"/>
    <p:sldId id="314" r:id="rId17"/>
    <p:sldId id="313" r:id="rId18"/>
    <p:sldId id="265" r:id="rId19"/>
    <p:sldId id="273" r:id="rId20"/>
    <p:sldId id="280" r:id="rId21"/>
    <p:sldId id="281" r:id="rId22"/>
    <p:sldId id="282" r:id="rId23"/>
    <p:sldId id="283" r:id="rId24"/>
    <p:sldId id="289" r:id="rId25"/>
    <p:sldId id="290" r:id="rId26"/>
    <p:sldId id="291" r:id="rId27"/>
    <p:sldId id="310" r:id="rId28"/>
    <p:sldId id="311" r:id="rId29"/>
    <p:sldId id="274" r:id="rId30"/>
    <p:sldId id="299" r:id="rId31"/>
    <p:sldId id="298" r:id="rId32"/>
    <p:sldId id="300" r:id="rId33"/>
    <p:sldId id="320" r:id="rId34"/>
    <p:sldId id="304" r:id="rId35"/>
    <p:sldId id="307" r:id="rId36"/>
    <p:sldId id="306" r:id="rId37"/>
    <p:sldId id="308" r:id="rId38"/>
    <p:sldId id="305" r:id="rId39"/>
    <p:sldId id="303" r:id="rId40"/>
    <p:sldId id="319" r:id="rId41"/>
    <p:sldId id="301" r:id="rId42"/>
    <p:sldId id="316" r:id="rId43"/>
    <p:sldId id="317" r:id="rId4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KURUMLARIN  İŞTİRAK HİSSESİ VE TAŞINMAZ 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SATIŞLARINDA İSTİSNA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00B0F0"/>
                </a:solidFill>
              </a:rPr>
              <a:t>KOD UYGULAMALARI (KDVİRA)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92D050"/>
                </a:solidFill>
              </a:rPr>
              <a:t>YMM RAPORUYLA KDV İADESİ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                                                  </a:t>
            </a:r>
            <a:r>
              <a:rPr lang="tr-TR" dirty="0" smtClean="0"/>
              <a:t>NUR EKESAN</a:t>
            </a:r>
          </a:p>
          <a:p>
            <a:pPr>
              <a:buNone/>
            </a:pPr>
            <a:r>
              <a:rPr lang="tr-TR" dirty="0" smtClean="0"/>
              <a:t>                            Yeminli Mali Müşavir, NEKS YMM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KDVİRA SİSTEMİ NEDİR ?</a:t>
            </a:r>
          </a:p>
          <a:p>
            <a:r>
              <a:rPr lang="tr-TR" dirty="0" smtClean="0"/>
              <a:t>Gelir idaresinin 2010 yılından itibaren</a:t>
            </a:r>
          </a:p>
          <a:p>
            <a:r>
              <a:rPr lang="tr-TR" dirty="0" smtClean="0"/>
              <a:t>E-listeler,E-Beyannameler,Gümrük,İnceleme ,Yoklama gibi kaynaklardan elde  ettiği verilerle ;SAHTE BELGE RİSK ANALİZ PROGRAMININ  da desteğiyle her mükellefi risk analiz puanıyla değerlendirip SMYB DÜZENLEME ,KULLANMA İHTİMALİNİ HESAPLADIĞI  OTOMASYON PROJESİDİR 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NASIL ÇALIŞIR 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İADE TALEP EDEN MÜKELLEFLER HER DÖNEM KDV BEYANNAMESİYLE BİRLİKTE</a:t>
            </a:r>
          </a:p>
          <a:p>
            <a:r>
              <a:rPr lang="tr-TR" dirty="0" smtClean="0"/>
              <a:t>1)İNDİRİLECEK KDV LİSTESİ,</a:t>
            </a:r>
          </a:p>
          <a:p>
            <a:r>
              <a:rPr lang="tr-TR" dirty="0" smtClean="0"/>
              <a:t>2)YÜKLENİM LİSTESİ,</a:t>
            </a:r>
          </a:p>
          <a:p>
            <a:r>
              <a:rPr lang="tr-TR" dirty="0" smtClean="0"/>
              <a:t>3)SATIŞ FATURALARI LİSTESİ,</a:t>
            </a:r>
          </a:p>
          <a:p>
            <a:r>
              <a:rPr lang="tr-TR" dirty="0" smtClean="0"/>
              <a:t>4)GÇB LİSTESİ</a:t>
            </a:r>
          </a:p>
          <a:p>
            <a:r>
              <a:rPr lang="tr-TR" dirty="0" smtClean="0"/>
              <a:t>İNTERNET ÜZERİNDEN VD NE BİLDİRİR.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179512" y="2708920"/>
            <a:ext cx="9144000" cy="7200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  GİB LİSTELERİ OTOMATİK TARAR,ÜRETTİĞİ ‘’KDV İADESİ KONTROL RAPORUNU ‘’ (İÇERİĞİNDE  YÜKÜMLÜ HK GENEL BİLGİ,İNCELEMEYE SEVK,İADENİN İNCELEMEYE SEVKİ,SDÇ DTSŞ İADE BÖLÜMLERİ VARDIR ) </a:t>
            </a:r>
          </a:p>
          <a:p>
            <a:pPr>
              <a:buNone/>
            </a:pPr>
            <a:r>
              <a:rPr lang="tr-TR" dirty="0" smtClean="0"/>
              <a:t>    BU RAPOR ÜZERİNE VD  BAŞARILI ,BAŞARISIZ VEYA İZAHAT İSTEMEK SEÇENEKLERİNDEN BİRİNİ UYGULAR. MÜKELLEFTEN DÜZELTME  VEYA İZAHAT  İSTEYİP HATALI LİSTELERİ YENİDEN DÜZENLETİR VE YÜKLETMESİNİ İSTER ,TEKRAR RİSK ANALİZİ YAPAR.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400600"/>
          </a:xfrm>
        </p:spPr>
        <p:txBody>
          <a:bodyPr/>
          <a:lstStyle/>
          <a:p>
            <a:r>
              <a:rPr lang="tr-TR" dirty="0" smtClean="0"/>
              <a:t>DÜZELTİLMİŞ LİSTELERİN NİHAİ HALİ ÜZERİNDEN İADE TALEBİ SONUÇLANDIRILIR.</a:t>
            </a:r>
          </a:p>
          <a:p>
            <a:r>
              <a:rPr lang="tr-TR" dirty="0" smtClean="0"/>
              <a:t>LİSTELERİN DOLDURULMASI SIRASINDA ;</a:t>
            </a:r>
          </a:p>
          <a:p>
            <a:r>
              <a:rPr lang="tr-TR" dirty="0" smtClean="0"/>
              <a:t>VERİSİ AZ OLAN İNTERNETE TEK TEK GİRER,YOĞUN OLAN EXCEL LİSTE HAZIRLAR.</a:t>
            </a:r>
          </a:p>
          <a:p>
            <a:r>
              <a:rPr lang="tr-TR" dirty="0" smtClean="0"/>
              <a:t>YAZAR KASA ,</a:t>
            </a:r>
            <a:r>
              <a:rPr lang="tr-TR" smtClean="0"/>
              <a:t>PERAKENDE FİŞLERİ  </a:t>
            </a:r>
            <a:r>
              <a:rPr lang="tr-TR" dirty="0" smtClean="0"/>
              <a:t>İŞLETMEDE TÜKETİLEN MAL VE HİZMETLER İÇİN GİRİLEBİLİR.</a:t>
            </a:r>
          </a:p>
          <a:p>
            <a:r>
              <a:rPr lang="tr-TR" dirty="0" smtClean="0"/>
              <a:t>MUHASEBE FİŞİNE KAYITLI BU BELGELER TEK KALEM HALİNDE GİRİLEBİLİR.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13 Alt Başlık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964488" cy="5688632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KOD UYGULAMASI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Kod uygulaması 84 </a:t>
            </a:r>
            <a:r>
              <a:rPr lang="tr-TR" dirty="0" err="1" smtClean="0">
                <a:solidFill>
                  <a:schemeClr val="tx1"/>
                </a:solidFill>
              </a:rPr>
              <a:t>nolu</a:t>
            </a:r>
            <a:r>
              <a:rPr lang="tr-TR" dirty="0" smtClean="0">
                <a:solidFill>
                  <a:schemeClr val="tx1"/>
                </a:solidFill>
              </a:rPr>
              <a:t> Tebliği müteakiben a)Haksız iade uygulamasını engellemek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n-b)Haklı iade </a:t>
            </a:r>
            <a:r>
              <a:rPr lang="tr-TR" dirty="0" err="1" smtClean="0">
                <a:solidFill>
                  <a:schemeClr val="tx1"/>
                </a:solidFill>
              </a:rPr>
              <a:t>taleplarini</a:t>
            </a:r>
            <a:r>
              <a:rPr lang="tr-TR" dirty="0" smtClean="0">
                <a:solidFill>
                  <a:schemeClr val="tx1"/>
                </a:solidFill>
              </a:rPr>
              <a:t> zamanında yerine getirmek için uygulamaya konuldu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ANCAK ZAMAN İÇİNDE CİDDİ SIKINTILARA YOL AÇTI,KODA GİRMEK KOLAY , ÇIKMAK ZOR OLDUĞU İÇİN VE YANLIŞ TESPİTLER DÜRÜST MÜKELLEFLERİN TİCARİ  İLİŞKİLERİNİ TERS ETKİLEDİĞİ İÇİN DURDURULDU.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tr-TR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892480" cy="5733256"/>
          </a:xfrm>
        </p:spPr>
        <p:txBody>
          <a:bodyPr/>
          <a:lstStyle/>
          <a:p>
            <a:r>
              <a:rPr lang="tr-TR" dirty="0" smtClean="0"/>
              <a:t>ANCAK 2010 DAN İTİBAREN </a:t>
            </a:r>
            <a:r>
              <a:rPr lang="tr-TR" dirty="0" smtClean="0">
                <a:solidFill>
                  <a:srgbClr val="FF0000"/>
                </a:solidFill>
              </a:rPr>
              <a:t>KDV VİRA PROJESİYLE BİRLİKTE GETİRİLEN  ‘’ÖZEL ESASLARA TABİİ </a:t>
            </a:r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MÜKELLEFLER</a:t>
            </a:r>
            <a:r>
              <a:rPr lang="tr-TR" dirty="0" smtClean="0">
                <a:solidFill>
                  <a:srgbClr val="FF0000"/>
                </a:solidFill>
              </a:rPr>
              <a:t> LİSTESİ ‘’</a:t>
            </a:r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KOD UYGULAMASININ YERİNE GEÇMİŞ OLDU. (2010/72 SAYILI İÇ GENELGE İLE)</a:t>
            </a:r>
          </a:p>
          <a:p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İNCELEME ELEMANLARIN YAZDIKLARI SMYB DÜZENLEME KULLANMA RAPORLARINA EK 1 TABLO İLE BUNLARLA İŞ YAPANLARI VD NE BİLDİRİR </a:t>
            </a:r>
            <a:r>
              <a:rPr lang="tr-TR" dirty="0" smtClean="0">
                <a:solidFill>
                  <a:srgbClr val="FF0000"/>
                </a:solidFill>
              </a:rPr>
              <a:t>VEYA</a:t>
            </a:r>
          </a:p>
          <a:p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BA BS FORMLARI ÇAPRAZ KONTROLÜ </a:t>
            </a:r>
            <a:r>
              <a:rPr lang="tr-TR" dirty="0" smtClean="0">
                <a:solidFill>
                  <a:srgbClr val="FF0000"/>
                </a:solidFill>
              </a:rPr>
              <a:t>VEYA</a:t>
            </a:r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 VD YOKLAMALARI İLE </a:t>
            </a:r>
            <a:r>
              <a:rPr lang="tr-TR" dirty="0" smtClean="0">
                <a:solidFill>
                  <a:srgbClr val="FF0000"/>
                </a:solidFill>
              </a:rPr>
              <a:t>ÖZEL MÜKELLEFLER LİSTESİ OLUŞTURULUR</a:t>
            </a:r>
            <a:endParaRPr lang="tr-TR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tr-TR" dirty="0" smtClean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251520" y="980728"/>
            <a:ext cx="6720533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ÖZEL ESASLARDAN GENEL ESASLARA  GEÇİŞ: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I)SAHTE BELGE DÜZENLEYENLER:</a:t>
            </a:r>
          </a:p>
          <a:p>
            <a:pPr>
              <a:buNone/>
            </a:pPr>
            <a:r>
              <a:rPr lang="tr-TR" dirty="0" smtClean="0"/>
              <a:t> 1)NİHAİ YARGI KARARI İLE TERKİN,</a:t>
            </a:r>
          </a:p>
          <a:p>
            <a:pPr>
              <a:buNone/>
            </a:pPr>
            <a:r>
              <a:rPr lang="tr-TR" dirty="0" smtClean="0"/>
              <a:t>  2)ÖDEME,</a:t>
            </a:r>
          </a:p>
          <a:p>
            <a:pPr>
              <a:buNone/>
            </a:pPr>
            <a:r>
              <a:rPr lang="tr-TR" dirty="0" smtClean="0"/>
              <a:t>  3)YÜKSELTİLMİŞ TEMİNAT (%400) VE EN AZ BİR OLUMLU VERGİ İNCELEME RAPORU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/>
          </p:nvPr>
        </p:nvSpPr>
        <p:spPr>
          <a:xfrm>
            <a:off x="-324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/>
          </a:bodyPr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II)SMYB DÜZENLEYENDEN MAL ALANLAR</a:t>
            </a:r>
            <a:r>
              <a:rPr lang="tr-TR" dirty="0" smtClean="0">
                <a:solidFill>
                  <a:srgbClr val="FF0000"/>
                </a:solidFill>
              </a:rPr>
              <a:t>; (KULLANAN)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1)DÜZELTME</a:t>
            </a:r>
          </a:p>
          <a:p>
            <a:r>
              <a:rPr lang="tr-TR" dirty="0" smtClean="0"/>
              <a:t>2) DÖRT KAT TEMİNAT</a:t>
            </a:r>
          </a:p>
          <a:p>
            <a:r>
              <a:rPr lang="tr-TR" dirty="0" smtClean="0"/>
              <a:t>3)ZAMANAŞIMI</a:t>
            </a:r>
          </a:p>
          <a:p>
            <a:r>
              <a:rPr lang="tr-TR" dirty="0" smtClean="0"/>
              <a:t>4)TEVKİFAT</a:t>
            </a:r>
          </a:p>
          <a:p>
            <a:r>
              <a:rPr lang="tr-TR" dirty="0" smtClean="0"/>
              <a:t>5)AKSİNE YARGI </a:t>
            </a:r>
            <a:r>
              <a:rPr lang="tr-TR" dirty="0" smtClean="0"/>
              <a:t>KARARI (EN AZ %95 İ TERKİN EDEN) </a:t>
            </a:r>
            <a:r>
              <a:rPr lang="tr-TR" dirty="0" smtClean="0"/>
              <a:t>VEYA YD</a:t>
            </a:r>
          </a:p>
          <a:p>
            <a:r>
              <a:rPr lang="tr-TR" dirty="0" smtClean="0"/>
              <a:t>6)ÖDEME</a:t>
            </a:r>
          </a:p>
          <a:p>
            <a:r>
              <a:rPr lang="tr-TR" dirty="0" smtClean="0"/>
              <a:t>7)SONRAKİ DÖNEMLERDE  EN AZ BİR OLUMLU VİR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924" y="260648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/>
          </p:nvPr>
        </p:nvSpPr>
        <p:spPr>
          <a:xfrm>
            <a:off x="-324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052736"/>
            <a:ext cx="9144000" cy="5328592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III)ADRESTE BULUNMAYAN VEYA RESEN KAPATILANDAN MAL ALAN</a:t>
            </a:r>
          </a:p>
          <a:p>
            <a:r>
              <a:rPr lang="tr-TR" dirty="0" smtClean="0"/>
              <a:t>1)YUKARIDAKİ YOLLAR,</a:t>
            </a:r>
          </a:p>
          <a:p>
            <a:r>
              <a:rPr lang="tr-TR" dirty="0" smtClean="0"/>
              <a:t>2)TİCARET YAPILAN DÖNEMDE FAAL OLDUĞU İSPAT EDİLİRSE</a:t>
            </a:r>
          </a:p>
          <a:p>
            <a:r>
              <a:rPr lang="tr-TR" dirty="0" smtClean="0"/>
              <a:t>3)MAL SATAN 6111 E GÖRE BÜTÜN DÖNEMLERİ İÇİN KDV ARTIRIMI YAPAR  VE ÖDERSE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0" y="-45719"/>
            <a:ext cx="8280920" cy="45719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idx="4294967295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 lnSpcReduction="20000"/>
          </a:bodyPr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IV)SMYB KULLANANDAN MAL ALANLAR</a:t>
            </a:r>
          </a:p>
          <a:p>
            <a:r>
              <a:rPr lang="tr-TR" dirty="0" smtClean="0"/>
              <a:t>1)YUKARIDAKİLER</a:t>
            </a:r>
          </a:p>
          <a:p>
            <a:r>
              <a:rPr lang="tr-TR" dirty="0" smtClean="0"/>
              <a:t>2)BANKA SİSTEMİ ÜZERİNDEN ÖDEME</a:t>
            </a:r>
          </a:p>
          <a:p>
            <a:r>
              <a:rPr lang="tr-TR" dirty="0" smtClean="0"/>
              <a:t>3)ALIŞLARIN %5 İGEÇMEMESİ (84/4-2-3)</a:t>
            </a:r>
          </a:p>
          <a:p>
            <a:r>
              <a:rPr lang="tr-TR" dirty="0" smtClean="0"/>
              <a:t>4)ALIŞ VERİŞTEN SONRAKİ DÖNEMLERDE  SATICIDA ÖDEME ÇIKMASI (84/4-2-4)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V)DEFTER BELGE İBRAZ ETMEYENDEN MAL ALAN</a:t>
            </a:r>
          </a:p>
          <a:p>
            <a:r>
              <a:rPr lang="tr-TR" dirty="0" smtClean="0"/>
              <a:t>1)YUKARIDAKİLER</a:t>
            </a:r>
          </a:p>
          <a:p>
            <a:r>
              <a:rPr lang="tr-TR" dirty="0" smtClean="0"/>
              <a:t>2)BANKA 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764704"/>
            <a:ext cx="8075240" cy="1296144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LİMİTED ŞİRKET HİSSESİ SATIŞI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36504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KDV ,</a:t>
            </a:r>
            <a:r>
              <a:rPr lang="tr-TR" dirty="0" smtClean="0"/>
              <a:t>2 YILI GEÇMİŞSE KDV YOK,2 YILDAN AZ İSE KDV </a:t>
            </a:r>
            <a:r>
              <a:rPr lang="tr-TR" dirty="0" smtClean="0">
                <a:solidFill>
                  <a:srgbClr val="FF0000"/>
                </a:solidFill>
              </a:rPr>
              <a:t>VAR</a:t>
            </a:r>
            <a:r>
              <a:rPr lang="tr-TR" dirty="0" smtClean="0"/>
              <a:t> (17/4-R) 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KURUMLAR VERGİSİ:</a:t>
            </a:r>
          </a:p>
          <a:p>
            <a:r>
              <a:rPr lang="tr-TR" dirty="0" smtClean="0"/>
              <a:t>İKİ YILI GEÇMİŞSE  %75 İSTİSNA (KVK 5 /4-E) </a:t>
            </a:r>
          </a:p>
          <a:p>
            <a:r>
              <a:rPr lang="tr-TR" dirty="0" smtClean="0"/>
              <a:t>İKİ YILI GEÇMEMİŞSE KV </a:t>
            </a:r>
            <a:r>
              <a:rPr lang="tr-TR" dirty="0" smtClean="0">
                <a:solidFill>
                  <a:srgbClr val="FF0000"/>
                </a:solidFill>
              </a:rPr>
              <a:t> VAR</a:t>
            </a:r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924" y="0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SORUNLAR: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1)</a:t>
            </a:r>
            <a:r>
              <a:rPr lang="tr-TR" dirty="0" smtClean="0"/>
              <a:t>BANKADAN ÖDEMEDE ÇEKTE , SATICININ VERGİ NOSUNUN YAZMAMASI, </a:t>
            </a:r>
            <a:r>
              <a:rPr lang="tr-TR" dirty="0" smtClean="0">
                <a:solidFill>
                  <a:srgbClr val="FF0000"/>
                </a:solidFill>
              </a:rPr>
              <a:t>(İLK KEŞİDECİNİN BANKA EKSTRESİNİN İBRAZI)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2)</a:t>
            </a:r>
            <a:r>
              <a:rPr lang="tr-TR" dirty="0" smtClean="0"/>
              <a:t>BELGE BASIM BİLGİLERİNİN VERİ AMBARINDA BULUNMAMASI,</a:t>
            </a:r>
            <a:r>
              <a:rPr lang="tr-TR" dirty="0" smtClean="0">
                <a:solidFill>
                  <a:srgbClr val="FF0000"/>
                </a:solidFill>
              </a:rPr>
              <a:t>(MATBAADAN FİRMAYA GELEN BELGE BASIM FORMUNUN İBRAZI)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3)</a:t>
            </a:r>
            <a:r>
              <a:rPr lang="tr-TR" dirty="0" smtClean="0"/>
              <a:t>BA BS FORMLARININ UYUMSUZLUĞU (ASLINDA </a:t>
            </a:r>
          </a:p>
          <a:p>
            <a:pPr>
              <a:buNone/>
            </a:pPr>
            <a:r>
              <a:rPr lang="tr-TR" dirty="0" smtClean="0"/>
              <a:t>ALICININ DÜZELTMESİ BİLE ÖZEL USULSÜZLÜK) </a:t>
            </a:r>
            <a:r>
              <a:rPr lang="tr-TR" dirty="0" smtClean="0">
                <a:solidFill>
                  <a:srgbClr val="FF0000"/>
                </a:solidFill>
              </a:rPr>
              <a:t>(BANKADAN ÖDEME)</a:t>
            </a:r>
            <a:endParaRPr lang="tr-TR" dirty="0" smtClean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425008"/>
          </a:xfrm>
        </p:spPr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4)CARİ HESAP MAHSUBU YOLUYLA ÖDEME:</a:t>
            </a:r>
            <a:r>
              <a:rPr lang="tr-TR" dirty="0" smtClean="0"/>
              <a:t>VERGİ DAİRESİ KABUL EDİYOR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 5)TEVKİFAT;</a:t>
            </a:r>
            <a:r>
              <a:rPr lang="tr-TR" dirty="0" smtClean="0"/>
              <a:t>VERGİ DAİRESİ KABUL EDİYOR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6)SATICININ BEYAN EDİP BORCUNU ÖDEMEMESİ;</a:t>
            </a:r>
            <a:endParaRPr lang="tr-TR" dirty="0" smtClean="0"/>
          </a:p>
          <a:p>
            <a:r>
              <a:rPr lang="tr-TR" dirty="0" smtClean="0"/>
              <a:t>BANKADAN ÖDEME İLE MÜTESELSİL SORUMLULUK BİTER (84)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YMM  RAPORLARI VE KDV İADESİ:</a:t>
            </a:r>
          </a:p>
          <a:p>
            <a:pPr>
              <a:buNone/>
            </a:pPr>
            <a:r>
              <a:rPr lang="tr-TR" dirty="0" smtClean="0"/>
              <a:t>3568 SAYILI YASAYA İLİŞKİN 18 SAYILI TEBLİĞDE ‘’SÜRESİNDE  TAM TASDİK SÖZLEŞMESİ </a:t>
            </a:r>
          </a:p>
          <a:p>
            <a:pPr>
              <a:buNone/>
            </a:pPr>
            <a:r>
              <a:rPr lang="tr-TR" dirty="0" smtClean="0"/>
              <a:t>DÜZENLENEN YMM, MİKTAR SINIRLAMASI OLMADAN KDV İADE RAPORU  DÜZENLEME YETKİSİNE SAHİP.</a:t>
            </a:r>
          </a:p>
          <a:p>
            <a:pPr>
              <a:buNone/>
            </a:pPr>
            <a:r>
              <a:rPr lang="tr-TR" dirty="0" smtClean="0"/>
              <a:t>29 NOLU TEBLİĞE GÖRE İSE,CARİ DÖNEMDEN SONRA SÜRESİNDE TAM TASDİK SÖZL YAPILAN  YMM ,ESKİ DÖNEMLER İÇİN DE KDV RAPORU DÜZENLEYEBİLİR . 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EĞER ESKİ DÖNEMİN YMMSİ VARSA,MÜKELLEF GEÇMİŞ DÖNEM KDV RAPORUYLA İLGİLİ ONU DA TERCİH EDEBİLİR.</a:t>
            </a:r>
          </a:p>
          <a:p>
            <a:r>
              <a:rPr lang="tr-TR" dirty="0" smtClean="0"/>
              <a:t>EĞER CARİ YILDA TAM TASDİĞİ YOKSA,  TAM TASDİK YAPMA VE RAPORUNU ZAMANLAMA ŞARTLARINA UYAN YMM ,KENDİ DÖNEMİ İÇİN KDV RAPORU YAZABİLİR.</a:t>
            </a:r>
          </a:p>
          <a:p>
            <a:r>
              <a:rPr lang="tr-TR" dirty="0" smtClean="0"/>
              <a:t>ÖN ŞART;YMM NİN KISITLI OLMAMASI VE  İŞE BAŞLAMADAN KDV SÖZLEŞMESİ YAPARAK VDNE İBRAZIDIR.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84 SERİ NOLU TEBLİĞE GÖRE YMM RAPORUYLA İHRACATTA KDV İADESİ</a:t>
            </a:r>
          </a:p>
          <a:p>
            <a:r>
              <a:rPr lang="tr-TR" dirty="0" smtClean="0"/>
              <a:t>YMM RAPORU VAR İSE TEMİNATSIZ VE İNCELEMESİZ  NAKDEN İADE (84/I)</a:t>
            </a:r>
          </a:p>
          <a:p>
            <a:r>
              <a:rPr lang="tr-TR" dirty="0" smtClean="0"/>
              <a:t>TAM TASDİK SÖZLEŞMESİ VAR İSE  (BAVUL VE YOLCU BERABERİ HARİÇ) ÜST SINIR OLMAKSIZIN YMM RAPORU İLE İADE ALINIR.</a:t>
            </a:r>
          </a:p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TEMİNATLA ALINAN İADELER İÇİN;</a:t>
            </a:r>
          </a:p>
          <a:p>
            <a:r>
              <a:rPr lang="tr-TR" dirty="0" smtClean="0"/>
              <a:t>YMM RAPORU İBRAZ EDİLİNCE  TEMİNAT ÇÖZÜLÜR</a:t>
            </a:r>
          </a:p>
          <a:p>
            <a:r>
              <a:rPr lang="tr-TR" dirty="0" smtClean="0"/>
              <a:t>İNDİRİMLİ TEMİNATLA ALAN 6 AY İÇERİSİNDE RAPOR İBRAZ ETMEZ İSE TEMİNATI %100 E TAMAMLAMAK ZORUNDA</a:t>
            </a:r>
          </a:p>
          <a:p>
            <a:r>
              <a:rPr lang="tr-TR" dirty="0" smtClean="0"/>
              <a:t>(TEMİNAT MÜKELLEFİN DURUMUNA GÖRE %4,%8,</a:t>
            </a:r>
          </a:p>
          <a:p>
            <a:r>
              <a:rPr lang="tr-TR" dirty="0" smtClean="0"/>
              <a:t>%100 ,%400 UYGULANMAKTADIR)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YMM RAPORUNUN ‘’OLUMLU RAPOR SAYILACAĞI HALLER’’ (84-1-4)</a:t>
            </a:r>
          </a:p>
          <a:p>
            <a:r>
              <a:rPr lang="tr-TR" dirty="0" smtClean="0"/>
              <a:t>OLUMLU RAPOR NEDİR?</a:t>
            </a:r>
          </a:p>
          <a:p>
            <a:r>
              <a:rPr lang="tr-TR" dirty="0" smtClean="0"/>
              <a:t>YÜKLENİMİN  EN AZ %90 ININ ONAYLANDIĞI VE</a:t>
            </a:r>
          </a:p>
          <a:p>
            <a:r>
              <a:rPr lang="tr-TR" dirty="0" smtClean="0"/>
              <a:t>VARSA SMYB NEDENİYLE REDDİN EN FAZLA % 5 İ GEÇMEDİĞİ RAPORDUR,</a:t>
            </a:r>
          </a:p>
          <a:p>
            <a:r>
              <a:rPr lang="tr-TR" dirty="0" smtClean="0"/>
              <a:t>SMYB DÜZENLEYENLER,ÖDEME VE TEMİNAT VERDİKTEN SONRA BİR ;</a:t>
            </a:r>
          </a:p>
          <a:p>
            <a:r>
              <a:rPr lang="tr-TR" dirty="0" smtClean="0"/>
              <a:t>SMYB KULLANANLAR SADECE BİR </a:t>
            </a:r>
            <a:r>
              <a:rPr lang="tr-TR" dirty="0" smtClean="0">
                <a:solidFill>
                  <a:srgbClr val="FF0000"/>
                </a:solidFill>
              </a:rPr>
              <a:t>OLUMLU RAPOR </a:t>
            </a:r>
            <a:r>
              <a:rPr lang="tr-TR" dirty="0" smtClean="0"/>
              <a:t>İLE GENELE ESASLARA GEÇERLER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 lnSpcReduction="10000"/>
          </a:bodyPr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YEMİNLİ MALİ MÜŞAVİR KDV İADE  RAPORUNDA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ALT İNCELEMELER:</a:t>
            </a:r>
          </a:p>
          <a:p>
            <a:r>
              <a:rPr lang="tr-TR" dirty="0" smtClean="0"/>
              <a:t>İNDİRİM KDV NİN %80 Nİ İNCELEMEK ZORUNDADIR</a:t>
            </a:r>
          </a:p>
          <a:p>
            <a:r>
              <a:rPr lang="tr-TR" dirty="0" smtClean="0"/>
              <a:t>BELGE BAŞINA.2012 İÇİN 19.000TL Yİ (2013 İÇİN  20.000)AŞMAYAN (AYNI  SATICIDAN BİR AYDAKİ 56.189,69TL  2013 İÇİN  60.000 TL ALIŞLAR  HARİÇ) KDV HARİÇ TUTARLAR SATIŞLAR İÇİN </a:t>
            </a:r>
          </a:p>
          <a:p>
            <a:r>
              <a:rPr lang="tr-TR" dirty="0" smtClean="0"/>
              <a:t>FATURALARDA ALT İNCELEME ZORUNLULUĞU YOKTUR ,</a:t>
            </a:r>
          </a:p>
          <a:p>
            <a:r>
              <a:rPr lang="tr-TR" dirty="0" smtClean="0"/>
              <a:t>AMA BUNLARIN TOPLAMI /İNDİRİM KDV ORANI   1/3 Ü GEÇİYORSA ,BU TUTARLARIN  YARISININ  DA AYRICA İNCELENMESİ GEREKİR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   DEVLET,BELEDİYE VE ÖZELLEŞTİRİLEN KURUMLARDAN ALINAN BELGELER İÇİN ALT İNCELEME ZORUNLULUĞU YOKTUR.</a:t>
            </a:r>
          </a:p>
          <a:p>
            <a:r>
              <a:rPr lang="tr-TR" dirty="0" smtClean="0"/>
              <a:t>İHRACAT İÇİN İMALATÇININ BİR ALT KADEMESİNE KADAR İNCELEME YAPILMALI ,ANCAK  SMYB DÜZENLEME KULLANMA İHTİMALİ VARSA KADEME SINIRLAMASI OLMADAN İNCELENMELİDİR.</a:t>
            </a:r>
          </a:p>
          <a:p>
            <a:r>
              <a:rPr lang="tr-TR" dirty="0" smtClean="0"/>
              <a:t>YÜKLENİM ÖNCEKİ DÖNEMLERDEN GELİYORSA O TUTARLAR DA İNCELENMELİ</a:t>
            </a:r>
          </a:p>
          <a:p>
            <a:r>
              <a:rPr lang="tr-TR" dirty="0" smtClean="0"/>
              <a:t>RAPORA EN AZ 10 TUTANAK EKLENECEK AMA ,İSTENİLDİĞİNDE DİĞER TUTANAKLAR DA İBRAZ EDİLECEKTİR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    İNDİRİMLİ KDV  İADESİNDE YMM RAPORU</a:t>
            </a:r>
          </a:p>
          <a:p>
            <a:pPr>
              <a:buNone/>
            </a:pPr>
            <a:r>
              <a:rPr lang="tr-TR" dirty="0" smtClean="0"/>
              <a:t> 119 SERİ NOLU TEBLİĞ İNDİRİMLİ KDV İADESİNİ AÇIKLAMIŞTIR.</a:t>
            </a:r>
          </a:p>
          <a:p>
            <a:pPr>
              <a:buNone/>
            </a:pPr>
            <a:r>
              <a:rPr lang="tr-TR" dirty="0" smtClean="0"/>
              <a:t>BUNA GÖRE ; AYNI YIL İÇİNDE  İADESİ  TALEP EDİLEN </a:t>
            </a:r>
          </a:p>
          <a:p>
            <a:pPr>
              <a:buNone/>
            </a:pPr>
            <a:r>
              <a:rPr lang="tr-TR" dirty="0" smtClean="0"/>
              <a:t>KDV ‘LER MAHSUBEN; O YIL İÇERİSİNDE </a:t>
            </a:r>
            <a:r>
              <a:rPr lang="tr-TR" dirty="0" smtClean="0">
                <a:solidFill>
                  <a:srgbClr val="FF0000"/>
                </a:solidFill>
              </a:rPr>
              <a:t>MAHSUBEN</a:t>
            </a:r>
            <a:r>
              <a:rPr lang="tr-TR" dirty="0" smtClean="0"/>
              <a:t> İADE ALINMAYAN KDV ,MÜTEAKİP YIL OCAK-KASIM AYLARI  ARASINDA </a:t>
            </a:r>
            <a:r>
              <a:rPr lang="tr-TR" dirty="0" smtClean="0">
                <a:solidFill>
                  <a:srgbClr val="FF0000"/>
                </a:solidFill>
              </a:rPr>
              <a:t>NAKDEN VEYA MAHSUBEN  </a:t>
            </a:r>
            <a:r>
              <a:rPr lang="tr-TR" dirty="0" smtClean="0"/>
              <a:t>TALEP EDİLEBİLMEKTEDİR.</a:t>
            </a:r>
          </a:p>
          <a:p>
            <a:pPr>
              <a:buNone/>
            </a:pP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9552" y="2492896"/>
            <a:ext cx="8280920" cy="381642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KDV ;</a:t>
            </a:r>
            <a:r>
              <a:rPr lang="tr-TR" dirty="0" smtClean="0"/>
              <a:t>SENEDE BAĞLI İSE KDV YOK (17-3-G),SENEDE BAĞLI DEĞİLSE VE 2 YILI GEÇİYOR İSE KDV YOK (17/4-R) ;SENEDE BAĞLI DEĞİLSE 2 YILDAN AZ İSE KDV </a:t>
            </a:r>
            <a:r>
              <a:rPr lang="tr-TR" dirty="0" smtClean="0">
                <a:solidFill>
                  <a:srgbClr val="FF0000"/>
                </a:solidFill>
              </a:rPr>
              <a:t>VAR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KURUMLAR VERGİSİ: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İKİ YILI GEÇMİŞSE (senetli olsa da olmasa da)%75 İSTİSNA VAR(KVK 5/4-E); İKİ YILDAN AZ İSE İSTİSNA </a:t>
            </a:r>
            <a:r>
              <a:rPr lang="tr-TR" dirty="0" smtClean="0">
                <a:solidFill>
                  <a:srgbClr val="FF0000"/>
                </a:solidFill>
              </a:rPr>
              <a:t>YOK</a:t>
            </a:r>
            <a:endParaRPr lang="tr-TR" dirty="0" smtClean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13" name="Başlık 1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4632" cy="1368152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AŞ HİSSESİ SATIŞI</a:t>
            </a:r>
            <a:endParaRPr lang="tr-TR" b="1" dirty="0">
              <a:solidFill>
                <a:srgbClr val="FF0000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8228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Düz Bağlayıcı 15"/>
          <p:cNvCxnSpPr/>
          <p:nvPr/>
        </p:nvCxnSpPr>
        <p:spPr>
          <a:xfrm>
            <a:off x="6088980" y="764704"/>
            <a:ext cx="2731492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683568" y="764704"/>
            <a:ext cx="2808312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7930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 flipV="1">
            <a:off x="0" y="0"/>
            <a:ext cx="9144000" cy="1196752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MİNİMUM SINIRIN ÜZERİNDEKİ İADELER TEMİNAT,İNCELEME VEYA YMM RAPORUYLA YERİNE GETİRİLİR. 784.000    TL NİN ÜZERİNDEKİ  İADE RAPORUNU YAZACAK YMM NİN TAM TASDİK SÖZLEŞMESİ GEREKİR.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İADE HESAPLAMASI</a:t>
            </a:r>
            <a:r>
              <a:rPr lang="tr-TR" dirty="0" smtClean="0"/>
              <a:t>:  17.000 TL NİN  ALTINDAKİ KDV İADE EDİLMEZ. ZORUNLU OLMAYAN HARCAMALAR (ÖRN ANKASTRE ÜRÜNLER, BAHÇE DÜZENLEMESİ )YÜKLENİM DIŞIDIR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ÜST SINIR </a:t>
            </a:r>
            <a:r>
              <a:rPr lang="tr-TR" dirty="0" smtClean="0"/>
              <a:t>:</a:t>
            </a:r>
            <a:r>
              <a:rPr lang="tr-TR" dirty="0" smtClean="0">
                <a:solidFill>
                  <a:srgbClr val="FF0000"/>
                </a:solidFill>
              </a:rPr>
              <a:t>1)</a:t>
            </a:r>
            <a:r>
              <a:rPr lang="tr-TR" dirty="0" smtClean="0"/>
              <a:t>GENEL ORAN İLE İNDİRİMLİ ORAN ARASINDAKİ FARKIN  MATRAHLA ÇARPIMINDAN FAZLA OLAMAZ.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2)</a:t>
            </a:r>
            <a:r>
              <a:rPr lang="tr-TR" dirty="0" smtClean="0"/>
              <a:t>BÜNYEYE GİREN DOĞRUDAN HARCAMALAR EĞER 1 DEKİ AZAMİ SINIRI AŞARSA ARADAKİ FARK YMM RAPORUYLA DEĞİL İNCELEME RAPORUYLA İADE EDİLEBİLİR. (ÖRN 100 x%8 SATIŞ ,DOĞRUDAN YÜKLENİM 11 TL İSE  100x% (18-8=10) 10 TL YMM RAPORUYLA İADE EDİLEBİLİR ,1 TL İNCELEMEYE TABİ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İNDİRİMLİ İADEDE İNCELEME RAPORUNUN ZORUNLU OLDUĞU </a:t>
            </a:r>
            <a:r>
              <a:rPr lang="tr-TR" dirty="0" smtClean="0">
                <a:solidFill>
                  <a:srgbClr val="FF0000"/>
                </a:solidFill>
              </a:rPr>
              <a:t>(YMM RAPORU KABUL EDİLMİYOR) </a:t>
            </a:r>
            <a:r>
              <a:rPr lang="tr-TR" dirty="0" smtClean="0">
                <a:solidFill>
                  <a:srgbClr val="FF0000"/>
                </a:solidFill>
              </a:rPr>
              <a:t>DİĞER DURUM:</a:t>
            </a:r>
          </a:p>
          <a:p>
            <a:r>
              <a:rPr lang="tr-TR" dirty="0" smtClean="0"/>
              <a:t>İADENİN DOĞDUĞU YILI TAKİP EDEN YILDA DÜZELTME YAPARAK İADE MİKTARINI YÜKSELTİRSENİZ İADE İNCELEME RAPORUYLA YAPILIR.</a:t>
            </a:r>
          </a:p>
          <a:p>
            <a:r>
              <a:rPr lang="tr-TR" dirty="0" smtClean="0"/>
              <a:t>ERTESİ YIL BİTTİKTEN SONRA ZATEN İADE TALEP HAKKI DA BİTER,BİR DAHA İSTENEMEZ.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-180528" y="1268760"/>
          <a:ext cx="9324527" cy="5589239"/>
        </p:xfrm>
        <a:graphic>
          <a:graphicData uri="http://schemas.openxmlformats.org/drawingml/2006/table">
            <a:tbl>
              <a:tblPr/>
              <a:tblGrid>
                <a:gridCol w="2758515"/>
                <a:gridCol w="2760592"/>
                <a:gridCol w="1902710"/>
                <a:gridCol w="1902710"/>
              </a:tblGrid>
              <a:tr h="36634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İNDİRİMLİ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ORANDA YMM RAPORU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4.000 TL Üzeri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9434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Mahsuben İade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Nakden İade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2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Sadece V.İ.R. ve/veya YMM Raporu.       </a:t>
                      </a:r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4.000 TL' yi aşan kısım için teminat verilmesi halinde teminatın çözümü, yine V.İ.R. veya YMM raporu sonucuna göre yapılır.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Yıl İçerisinde İade Talepleri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01136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0326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Sadece V.İ.R. ve/veya YMM Raporu.      </a:t>
                      </a:r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4.000 TL' yi aşan kısım için teminat verilmesi halinde teminatın çözümü, yine V.İ.R. veya YMM raporu sonucuna göre yapılır.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Sadece V.İ.R. ve/veya YMM Raporu.      </a:t>
                      </a:r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4.000 TL' yi aşan kısım için teminat verilmesi halinde teminatın çözümü, yine V.İ.R. veya YMM raporu sonucuna göre yapılır.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3925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Yıl İçerisinde Mahsup Edilemeyen KDV'nin İzleyen Yıl Talep Edilmesi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943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KISMİ TEVKİFATA TABİ KDV NİN YMM RAPORUYLA İADESİ</a:t>
            </a:r>
            <a:endParaRPr lang="tr-TR" dirty="0" smtClean="0"/>
          </a:p>
          <a:p>
            <a:r>
              <a:rPr lang="tr-TR" dirty="0" smtClean="0"/>
              <a:t>117 SERİ NOLU TEBLİĞDE TANIMLANMIŞTIR.</a:t>
            </a:r>
          </a:p>
          <a:p>
            <a:r>
              <a:rPr lang="tr-TR" dirty="0" smtClean="0"/>
              <a:t>TAM TEVKİFATA TABİ İŞLEMLERDE (örn GVK 18,KİRALAMA ) İADE YOKTUR.</a:t>
            </a:r>
          </a:p>
          <a:p>
            <a:r>
              <a:rPr lang="tr-TR" dirty="0" smtClean="0"/>
              <a:t>İADE İÇİN  ALICININ  (GENEL BÜTÇELİ İDARELERDE İSTİHKAKINI ONAYLANMASI)  VE SATICININ KDV BEYANI ŞARTTIR,ÖDEME ŞARTI ARANMAZ.</a:t>
            </a:r>
          </a:p>
          <a:p>
            <a:r>
              <a:rPr lang="tr-TR" dirty="0" smtClean="0"/>
              <a:t>İADENİN ÜST SINIRI TEVKİFAT MİKTARI KADARDIR(YÜKLENİM FAZLA OLSA BİLE)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   ÖZEL ESASLARA  TABİ MÜKELLEFLERİN  TEVKİFATA TABİ KDV  İADESİ ALMASINDA DA 84 NOLU TEBLİĞ GEÇERLİDİR.</a:t>
            </a:r>
          </a:p>
          <a:p>
            <a:pPr>
              <a:buNone/>
            </a:pPr>
            <a:r>
              <a:rPr lang="tr-TR" dirty="0" smtClean="0"/>
              <a:t>    İNDİRİMLİ İADEDEN FARKLI OLARAK SONRAKİ YILLARDA DÜZELTME BEYANNAMESİ VEREREK İADE İSTENİLMESİ MÜMKÜNDÜR.</a:t>
            </a:r>
          </a:p>
          <a:p>
            <a:pPr>
              <a:buNone/>
            </a:pPr>
            <a:r>
              <a:rPr lang="tr-TR" dirty="0" smtClean="0"/>
              <a:t>   HERBİR DÖNEMİN TEVKİFAT İADESİ AYRI AYRI İSTENİLECEKTİR (KÜMÜLATİF HESAPLAMA YOKTUR) AMA BİR YIL İÇİN TEK YMM RAPORU DÜZENLENİR.</a:t>
            </a:r>
          </a:p>
          <a:p>
            <a:pPr>
              <a:buNone/>
            </a:pPr>
            <a:r>
              <a:rPr lang="tr-TR" dirty="0" smtClean="0"/>
              <a:t>   AYNI DÖNEMDE İADE HAKKI DOĞURAN  FARKLI  İŞLEMLER (TAM,İNDİRİMLİ,TEVKİFAT) VARSA ,HEPSİ TEK YMM RAPORU İLE DÜZENLENEBİLİR</a:t>
            </a:r>
          </a:p>
          <a:p>
            <a:pPr>
              <a:buNone/>
            </a:pPr>
            <a:endParaRPr lang="tr-TR" dirty="0" smtClean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55000" lnSpcReduction="2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NAKDEN İADELER İÇİN </a:t>
            </a:r>
          </a:p>
          <a:p>
            <a:r>
              <a:rPr lang="tr-TR" b="1" dirty="0" smtClean="0"/>
              <a:t>Teminatsız ve Raporsuz İade Sınırı Olmayan ve YMM Raporu Kabul Edilmeyen İşlemler: </a:t>
            </a:r>
          </a:p>
          <a:p>
            <a:r>
              <a:rPr lang="tr-TR" dirty="0" smtClean="0"/>
              <a:t> Temizlik, bahçe ve çevre bakım hizmetleri, </a:t>
            </a:r>
          </a:p>
          <a:p>
            <a:r>
              <a:rPr lang="tr-TR" dirty="0" smtClean="0"/>
              <a:t> Makine, teçhizat, demirbaş ve taşıtlara ait tadil, bakım ve onarım hizmetleri, </a:t>
            </a:r>
          </a:p>
          <a:p>
            <a:r>
              <a:rPr lang="tr-TR" dirty="0" smtClean="0"/>
              <a:t> Her türlü yemek servisi ve organizasyon hizmetleri, </a:t>
            </a:r>
          </a:p>
          <a:p>
            <a:r>
              <a:rPr lang="tr-TR" dirty="0" smtClean="0"/>
              <a:t> Etüt, plan-proje, danışmanlık, denetim ve benzeri hizmetler, </a:t>
            </a:r>
          </a:p>
          <a:p>
            <a:r>
              <a:rPr lang="tr-TR" dirty="0" smtClean="0"/>
              <a:t> Fason olarak yaptırılan tekstil ve konfeksiyon işleri ile fason ayakkabı ve çanta dikim işleri ve fason işlerle ilgili aracılık hizmetleri, </a:t>
            </a:r>
          </a:p>
          <a:p>
            <a:r>
              <a:rPr lang="tr-TR" dirty="0" smtClean="0"/>
              <a:t> Yapı denetim hizmeti, </a:t>
            </a:r>
          </a:p>
          <a:p>
            <a:r>
              <a:rPr lang="tr-TR" dirty="0" smtClean="0"/>
              <a:t> Servis taşımacılığı hizmeti, </a:t>
            </a:r>
          </a:p>
          <a:p>
            <a:r>
              <a:rPr lang="tr-TR" dirty="0" smtClean="0"/>
              <a:t> Her türlü baskı ve basım hizmeti, </a:t>
            </a:r>
          </a:p>
          <a:p>
            <a:r>
              <a:rPr lang="tr-TR" dirty="0" smtClean="0"/>
              <a:t> İşgücü temin hizmeti, </a:t>
            </a:r>
          </a:p>
          <a:p>
            <a:r>
              <a:rPr lang="tr-TR" dirty="0" smtClean="0"/>
              <a:t> Turistik mağazalara verilen müşteri bulma/götürme hizmeti </a:t>
            </a:r>
          </a:p>
          <a:p>
            <a:endParaRPr lang="tr-TR" dirty="0" smtClean="0"/>
          </a:p>
          <a:p>
            <a:r>
              <a:rPr lang="tr-TR" b="1" dirty="0" smtClean="0"/>
              <a:t>2.000 TL Teminatsız İade Sınırı Olan ve YMM Raporu Kabul Edilen İşlemler: </a:t>
            </a:r>
          </a:p>
          <a:p>
            <a:r>
              <a:rPr lang="tr-TR" dirty="0" smtClean="0"/>
              <a:t> Yapım işleri ile bu işlerle birlikte ifa edilen mühendislik-mimarlık ve etüt-proje hizmetleri, </a:t>
            </a:r>
          </a:p>
          <a:p>
            <a:r>
              <a:rPr lang="tr-TR" dirty="0" smtClean="0"/>
              <a:t> Spor kulüplerinin yayın, isim hakkı ve reklâm gelirlerine konu işlemleri, </a:t>
            </a:r>
          </a:p>
          <a:p>
            <a:r>
              <a:rPr lang="tr-TR" dirty="0" smtClean="0"/>
              <a:t> Tebliğin (3.2.13) bölümü kapsamındaki hizmetler, </a:t>
            </a:r>
          </a:p>
          <a:p>
            <a:r>
              <a:rPr lang="tr-TR" dirty="0" smtClean="0"/>
              <a:t> Külçe metal teslimleri, </a:t>
            </a:r>
          </a:p>
          <a:p>
            <a:r>
              <a:rPr lang="tr-TR" dirty="0" smtClean="0"/>
              <a:t> Bakır, çinko ve alüminyum ürünlerinin teslimi, </a:t>
            </a:r>
          </a:p>
          <a:p>
            <a:endParaRPr lang="tr-TR" dirty="0" smtClean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700808"/>
            <a:ext cx="9144000" cy="5157192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0" y="1556792"/>
            <a:ext cx="84604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 smtClean="0"/>
          </a:p>
          <a:p>
            <a:r>
              <a:rPr lang="tr-TR" sz="2400" dirty="0" smtClean="0"/>
              <a:t> Metal, plastik, kâğıt, cam hurda ve atıklarının teslimi, </a:t>
            </a:r>
          </a:p>
          <a:p>
            <a:r>
              <a:rPr lang="tr-TR" sz="2400" dirty="0" smtClean="0"/>
              <a:t> Metal, plastik, lastik, kauçuk, kâğıt ve cam hurda ve atıklarından elde edilen hammadde teslimi, </a:t>
            </a:r>
          </a:p>
          <a:p>
            <a:r>
              <a:rPr lang="tr-TR" sz="2400" dirty="0" smtClean="0"/>
              <a:t> Pamuk, tiftik, yün ve yapağı ile ham post ve deri teslimi, </a:t>
            </a:r>
          </a:p>
          <a:p>
            <a:r>
              <a:rPr lang="tr-TR" sz="2400" dirty="0" smtClean="0"/>
              <a:t> Ağaç ve orman ürünleri teslimi </a:t>
            </a:r>
          </a:p>
          <a:p>
            <a:endParaRPr lang="tr-TR" sz="2400" dirty="0" smtClean="0"/>
          </a:p>
          <a:p>
            <a:r>
              <a:rPr lang="tr-TR" sz="2400" dirty="0" smtClean="0"/>
              <a:t>BU  GRUP İADELERDE İSE YMM RAPORUYLA TEMİNAT ÇÖZÜMÜ DE YAPILMAKTADIR.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556792"/>
            <a:ext cx="9144000" cy="5301208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1331640" y="1196752"/>
            <a:ext cx="55263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MAHSUBEN İADE İÇİN YMM Raporu Kabul Edilen İşlemler: </a:t>
            </a:r>
          </a:p>
          <a:p>
            <a:r>
              <a:rPr lang="tr-TR" sz="2400" dirty="0" smtClean="0"/>
              <a:t> Yapım işleri ile bu işlerle birlikte ifa edilen mühendislik-mimarlık ve etüt-proje hizmetleri, </a:t>
            </a:r>
          </a:p>
          <a:p>
            <a:r>
              <a:rPr lang="tr-TR" sz="2400" dirty="0" smtClean="0"/>
              <a:t> Spor kulüplerinin yayın, isim hakkı ve reklâm gelirlerine konu işlemleri, </a:t>
            </a:r>
          </a:p>
          <a:p>
            <a:r>
              <a:rPr lang="tr-TR" sz="2400" dirty="0" smtClean="0"/>
              <a:t> Tebliğin (3.2.13) bölümü kapsamındaki hizmetler, </a:t>
            </a:r>
          </a:p>
          <a:p>
            <a:r>
              <a:rPr lang="tr-TR" sz="2400" dirty="0" smtClean="0"/>
              <a:t> Külçe metal teslimleri, </a:t>
            </a:r>
          </a:p>
          <a:p>
            <a:r>
              <a:rPr lang="tr-TR" sz="2400" dirty="0" smtClean="0"/>
              <a:t> Bakır, çinko ve alüminyum ürünlerinin teslimi, </a:t>
            </a:r>
          </a:p>
          <a:p>
            <a:r>
              <a:rPr lang="tr-TR" sz="2400" dirty="0" smtClean="0"/>
              <a:t> Metal, plastik, kâğıt, cam hurda ve atıklarının teslimi, </a:t>
            </a:r>
          </a:p>
        </p:txBody>
      </p:sp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611560" y="1124744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MAHSUBEN </a:t>
            </a:r>
            <a:r>
              <a:rPr lang="tr-TR" sz="2400" b="1" dirty="0" smtClean="0">
                <a:solidFill>
                  <a:srgbClr val="FF0000"/>
                </a:solidFill>
              </a:rPr>
              <a:t>İADE İÇİN YMM Raporu Kabul Edilmeyen İşlemler: </a:t>
            </a:r>
          </a:p>
          <a:p>
            <a:r>
              <a:rPr lang="tr-TR" sz="2400" dirty="0" smtClean="0"/>
              <a:t> Temizlik, bahçe ve çevre bakım hizmetleri, </a:t>
            </a:r>
          </a:p>
          <a:p>
            <a:r>
              <a:rPr lang="tr-TR" sz="2400" dirty="0" smtClean="0"/>
              <a:t> Makine, teçhizat, demirbaş ve taşıtlara ait tadil, bakım ve onarım hizmetleri, </a:t>
            </a:r>
          </a:p>
          <a:p>
            <a:r>
              <a:rPr lang="tr-TR" sz="2400" dirty="0" smtClean="0"/>
              <a:t> Her türlü yemek servisi ve organizasyon hizmetleri, </a:t>
            </a:r>
          </a:p>
          <a:p>
            <a:r>
              <a:rPr lang="tr-TR" sz="2400" dirty="0" smtClean="0"/>
              <a:t> Etüt, plan-proje, danışmanlık, denetim ve benzeri hizmetler, </a:t>
            </a:r>
          </a:p>
          <a:p>
            <a:r>
              <a:rPr lang="tr-TR" sz="2400" dirty="0" smtClean="0"/>
              <a:t> Fason olarak yaptırılan tekstil ve konfeksiyon işleri ile fason ayakkabı ve çanta dikim işleri ve fason işlerle ilgili aracılık hizmetleri, </a:t>
            </a:r>
          </a:p>
          <a:p>
            <a:r>
              <a:rPr lang="tr-TR" sz="2400" dirty="0" smtClean="0"/>
              <a:t> Yapı denetim hizmeti, </a:t>
            </a:r>
          </a:p>
          <a:p>
            <a:r>
              <a:rPr lang="tr-TR" sz="2400" dirty="0" smtClean="0"/>
              <a:t> Servis taşımacılığı hizmeti, </a:t>
            </a:r>
          </a:p>
          <a:p>
            <a:r>
              <a:rPr lang="tr-TR" sz="2400" dirty="0" smtClean="0"/>
              <a:t> Her türlü baskı ve basım hizmeti, </a:t>
            </a:r>
          </a:p>
          <a:p>
            <a:r>
              <a:rPr lang="tr-TR" sz="2400" dirty="0" smtClean="0"/>
              <a:t> İşgücü temin hizmeti, </a:t>
            </a:r>
          </a:p>
          <a:p>
            <a:r>
              <a:rPr lang="tr-TR" sz="2400" dirty="0" smtClean="0"/>
              <a:t> Turistik mağazalara verilen müşteri bulma/götürme hizmeti </a:t>
            </a:r>
          </a:p>
        </p:txBody>
      </p:sp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 lnSpcReduction="10000"/>
          </a:bodyPr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TAŞINMAZ SATIŞI :</a:t>
            </a:r>
          </a:p>
          <a:p>
            <a:r>
              <a:rPr lang="tr-TR" dirty="0" smtClean="0"/>
              <a:t>MEDENİ KANUNA GÖRE GAYRIMENKUL VEYA GAYRIMENKUL SAYILAN HAKLAR (AYRI BİR SAYFAYA KAYDEDİLEN </a:t>
            </a:r>
            <a:r>
              <a:rPr lang="tr-TR" dirty="0" smtClean="0"/>
              <a:t>SÜREKLİ VE MÜSTAKİL HAKLAR)</a:t>
            </a:r>
            <a:endParaRPr lang="tr-TR" dirty="0" smtClean="0"/>
          </a:p>
          <a:p>
            <a:r>
              <a:rPr lang="tr-TR" dirty="0" smtClean="0"/>
              <a:t>SÜREKLİ KİRALAMALAR DA TİCARİ AMAÇ SAYILIYOR(ATIL KALAN GM LER HARİÇ</a:t>
            </a:r>
            <a:r>
              <a:rPr lang="tr-TR" dirty="0" smtClean="0"/>
              <a:t>),58 NOLU SİRKÜLER ;AYNI YILDA BİRDEN FAZLA GM SATIŞI=İKTİSADİ İŞLETMEDİR</a:t>
            </a:r>
            <a:endParaRPr lang="tr-TR" dirty="0" smtClean="0"/>
          </a:p>
          <a:p>
            <a:r>
              <a:rPr lang="tr-TR" dirty="0" smtClean="0"/>
              <a:t>TİCARET YAPAN DA  BU AMAÇ DIŞINDA ELDE BULUNDURDUĞU TAŞINMAZLARIN SATIŞINDA YARARLANIR.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1" y="1268762"/>
          <a:ext cx="8892480" cy="5256580"/>
        </p:xfrm>
        <a:graphic>
          <a:graphicData uri="http://schemas.openxmlformats.org/drawingml/2006/table">
            <a:tbl>
              <a:tblPr/>
              <a:tblGrid>
                <a:gridCol w="395535"/>
                <a:gridCol w="6753967"/>
                <a:gridCol w="870774"/>
                <a:gridCol w="872204"/>
              </a:tblGrid>
              <a:tr h="20430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Kısmi </a:t>
                      </a:r>
                      <a:r>
                        <a:rPr lang="tr-TR" sz="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Tevkifat</a:t>
                      </a:r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Uygulanan İşlemlerde KDV İadesi</a:t>
                      </a:r>
                    </a:p>
                  </a:txBody>
                  <a:tcPr marL="4885" marR="4885" marT="488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430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İşlem Türü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2.000 TL Üzeri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4303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Mahsuben İade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Nakden İade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72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Temizlik, bahçe ve çevre bakım hizmetleri,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Sadece teminat ve/veya  V.İ.R</a:t>
                      </a:r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                                  2.000 TL' yi aşan kısım için teminat verilmesi halinde teminatın çözümü, V.İ.R. sonucuna göre yapılır.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Sadece teminat ve/veya  V.İ.R</a:t>
                      </a:r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                                  2.000 TL' yi aşan kısım için teminat verilmesi halinde teminatın çözümü, V.İ.R. sonucuna göre yapılır.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Makine, teçhizat, demirbaş ve taşıtlara ait tadil, bakım ve onarım hizmetleri,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Her türlü yemek servisi ve organizasyon hizmetleri,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Etüt, plan-proje, danışmanlık, denetim ve benzeri hizmetler,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39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Fason olarak yaptırılan tekstil ve konfeksiyon işleri ile fason ayakkabı ve çanta dikim işleri ve fason işlerle ilgili aracılık hizmetleri,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Yapı denetim hizmeti,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Servis taşımacılığı hizmeti,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Her türlü baskı ve basım hizmeti,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İşgücü temin hizmeti,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Turistik mağazalara verilen müşteri bulma/götürme hizmeti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43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397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Yapım işleri ile bu işlerle birlikte ifa edilen mühendislik-mimarlık ve etüt-proje hizmetleri,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Sadece V.İ.R. ve/veya YMM Raporu.      </a:t>
                      </a:r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2.000 TL' yi aşan kısım için teminat verilmesi halinde teminatın çözümü, yine V.İ.R. veya YMM raporu sonucuna göre yapılır.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Sadece V.İ.R. ve/veya YMM Raporu.      </a:t>
                      </a:r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2.000 TL' yi aşan kısım için teminat verilmesi halinde teminatın çözümü, yine V.İ.R. veya YMM raporu sonucuna göre yapılır.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Spor kulüplerinin yayın, isim hakkı ve reklâm gelirlerine konu işlemleri,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Tebliğin (3.2.13) bölümü kapsamındaki hizmetler,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Külçe metal teslimleri,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Bakır, çinko ve alüminyum ürünlerinin teslimi,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Metal, plastik, kâğıt, cam hurda ve atıklarının teslimi,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39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Metal, plastik, lastik, kauçuk, kâğıt ve cam hurda ve atıklarından elde edilen hammadde teslimi,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Pamuk, tiftik, yün ve yapağı ile ham post ve deri teslimi,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Ağaç ve orman ürünleri teslimi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43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4869160"/>
          </a:xfrm>
        </p:spPr>
        <p:txBody>
          <a:bodyPr>
            <a:normAutofit/>
          </a:bodyPr>
          <a:lstStyle/>
          <a:p>
            <a:endParaRPr lang="tr-TR" sz="4000" dirty="0" smtClean="0">
              <a:solidFill>
                <a:srgbClr val="FF0000"/>
              </a:solidFill>
            </a:endParaRPr>
          </a:p>
          <a:p>
            <a:endParaRPr lang="tr-TR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      TEŞEKKÜRLER</a:t>
            </a:r>
          </a:p>
          <a:p>
            <a:pPr>
              <a:buNone/>
            </a:pPr>
            <a:endParaRPr lang="tr-TR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                              NUR EKESAN</a:t>
            </a: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                      </a:t>
            </a:r>
            <a:r>
              <a:rPr lang="tr-TR" sz="4400" dirty="0" smtClean="0"/>
              <a:t>YMM,NEKS YMM AŞ</a:t>
            </a:r>
            <a:endParaRPr lang="tr-TR" sz="4000" dirty="0" smtClean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TAŞINMAZ VE İŞTİRAK SATIŞINDA KDV UYGULAMASI</a:t>
            </a:r>
          </a:p>
          <a:p>
            <a:pPr>
              <a:buNone/>
            </a:pPr>
            <a:r>
              <a:rPr lang="tr-TR" dirty="0" smtClean="0"/>
              <a:t>KV İSTİSNASINDAN BAĞIMSIZDIR,ZARAR OLSA DA ,FON HESABINDA TUTULMASA  DA KDV İSTİSNA ŞARTLARI BOZULMAZ</a:t>
            </a:r>
          </a:p>
          <a:p>
            <a:r>
              <a:rPr lang="tr-TR" dirty="0" smtClean="0"/>
              <a:t>1)İKİ YIL LİMİTİ 2) TİCARET YASAĞI BURADA DA VAR(DEVAMLILIK ARZEDEN TİCARİ FAALİYET GÖSTEREN BELEDİYE İÇİN DE İSTİSNA YOK )</a:t>
            </a:r>
          </a:p>
          <a:p>
            <a:r>
              <a:rPr lang="tr-TR" dirty="0" smtClean="0"/>
              <a:t>GAYRIMENKUL SATIŞ VAADİ SÖZLEŞMELERİ İLE SATIŞTA İKİ YIL HESABINDA MUVAZAA İDDİASINA DİKKAT</a:t>
            </a:r>
          </a:p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SATIŞ KONUSU MALLA İLGİLİ İKTİSAPTA YÜKLENİLMİŞ KDV VAR İSE VE HALEN İNDİRİM YOLUYLA GİDERİLMEMİŞSE ,İNDİRİLEMEYEN KISIM</a:t>
            </a:r>
          </a:p>
          <a:p>
            <a:pPr>
              <a:buNone/>
            </a:pPr>
            <a:r>
              <a:rPr lang="tr-TR" dirty="0" smtClean="0"/>
              <a:t>      KV HESABINDA GİDER YAZILIR. </a:t>
            </a:r>
          </a:p>
          <a:p>
            <a:pPr>
              <a:buNone/>
            </a:pPr>
            <a:r>
              <a:rPr lang="tr-TR" dirty="0" smtClean="0"/>
              <a:t>     BU NEDENLE İKTİSAP SIRASINDA DÜŞÜK KDV ÖDEYEN VEYA HİÇ KDV ÖDEMEYEN KURUMLAR İÇİN İSTİSNA UYGULANMASI  AVANTAJLI ,AKSİ TAKTİRDE (ALICININ DA  KABULÜYLE) KDV İSTİSNASINDAN VAZGEÇMEK MÜMKÜN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5536" y="3356992"/>
            <a:ext cx="8496944" cy="3096344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TİCARETİN  DÜZENLİ OLARAK YAPILMAMASI,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GRUP ŞİRKETLERİNE SATIŞLAR DA YARARLANIR AMA NAKİT GİRİŞİ OLMALI,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FİİLİ SATIŞ BEDELİ ESASTIR,SONRADAN DOĞACAK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KUR FARKI VADE FARKI YARARLANMAZ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TRAMPA YARARLANMAZ NAKİT GİRİŞİ </a:t>
            </a:r>
            <a:r>
              <a:rPr lang="tr-TR" dirty="0" smtClean="0">
                <a:solidFill>
                  <a:schemeClr val="tx1"/>
                </a:solidFill>
              </a:rPr>
              <a:t>OLMALI (HASILAT PAYLAŞIMI MODELİNİN ÖNEMİ,</a:t>
            </a:r>
            <a:r>
              <a:rPr lang="tr-TR" dirty="0" smtClean="0">
                <a:solidFill>
                  <a:srgbClr val="FF0000"/>
                </a:solidFill>
              </a:rPr>
              <a:t>KAT KARŞILIĞINDA KDV İSTİSNA  AMA TRAMPA OLDUĞU İÇİN  KV VAR)</a:t>
            </a:r>
            <a:endParaRPr lang="tr-TR" dirty="0" smtClean="0">
              <a:solidFill>
                <a:schemeClr val="tx1"/>
              </a:solidFill>
            </a:endParaRPr>
          </a:p>
          <a:p>
            <a:endParaRPr lang="tr-TR" dirty="0" smtClean="0">
              <a:solidFill>
                <a:schemeClr val="tx1"/>
              </a:solidFill>
            </a:endParaRP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Başlık 1"/>
          <p:cNvSpPr>
            <a:spLocks noGrp="1"/>
          </p:cNvSpPr>
          <p:nvPr>
            <p:ph type="ctrTitle"/>
          </p:nvPr>
        </p:nvSpPr>
        <p:spPr>
          <a:xfrm>
            <a:off x="683568" y="1196753"/>
            <a:ext cx="7772400" cy="208823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HİSSE VE TAŞINMAZ SATIŞI  </a:t>
            </a:r>
            <a:r>
              <a:rPr lang="tr-TR" dirty="0" smtClean="0">
                <a:solidFill>
                  <a:srgbClr val="92D050"/>
                </a:solidFill>
              </a:rPr>
              <a:t>KURUMLAR VERGİSİ  </a:t>
            </a:r>
            <a:r>
              <a:rPr lang="tr-TR" dirty="0" smtClean="0">
                <a:solidFill>
                  <a:srgbClr val="FF0000"/>
                </a:solidFill>
              </a:rPr>
              <a:t>İSTİSNASINDA  DİKKAT EDİLECEK ORTAK NOKTALAR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idx="4294967295"/>
          </p:nvPr>
        </p:nvSpPr>
        <p:spPr>
          <a:xfrm>
            <a:off x="0" y="1484784"/>
            <a:ext cx="9144000" cy="504056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ZARAR DA OLSA YARARLANILIR, BEŞ YIL DEVREDER</a:t>
            </a:r>
          </a:p>
          <a:p>
            <a:r>
              <a:rPr lang="tr-TR" dirty="0" smtClean="0"/>
              <a:t>MUTLAK BİR İSTİSNA DEĞİLDİR İHTİYARİ HAKTIR ,KISMİ YARARLANMA  MÜMKÜNDÜR</a:t>
            </a:r>
          </a:p>
          <a:p>
            <a:r>
              <a:rPr lang="tr-TR" dirty="0" smtClean="0"/>
              <a:t>YANİ ZARAR EDİLİRSE ,  DİĞER KARLARDAN İNDİRİLİR (%75KKEG+%25 GİDER  Mİ ?,%100 MÜ?)</a:t>
            </a:r>
          </a:p>
          <a:p>
            <a:r>
              <a:rPr lang="tr-TR" dirty="0" smtClean="0"/>
              <a:t>ELDE EDİLEN KARIN,BAĞLI DEĞER İKTİSABINDA KULLANILMASI ;İSTİNA ŞARTLARININ İHLALİDİR</a:t>
            </a:r>
          </a:p>
          <a:p>
            <a:r>
              <a:rPr lang="tr-TR" dirty="0" smtClean="0"/>
              <a:t>AKTİFE GİRİŞTEN (HİSSE HAMİLİNE İSE  DEVİR-TESLİM;NAMA YAZILIDA ARTI PAY DEFTERİNE KAYIT;TAŞINMAZDA  CİNS TASHİHİ,FİİLİ KULLANIM,İSKAN,TAPU)730 GÜN GEÇMELİDİR </a:t>
            </a:r>
          </a:p>
          <a:p>
            <a:pPr>
              <a:buNone/>
            </a:pP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KAZANÇ ,BEŞ YIL FON HESABINDA TUTULMALI (SATIŞIN YAPILDIĞI YIL BAŞINDAN ERTESİ YIL KV BEYANI VERİLİNCEYE KADAR)</a:t>
            </a:r>
          </a:p>
          <a:p>
            <a:r>
              <a:rPr lang="tr-TR" dirty="0" smtClean="0"/>
              <a:t>GEÇİCİ VERGİDE DE YARARLANILIR</a:t>
            </a:r>
          </a:p>
          <a:p>
            <a:r>
              <a:rPr lang="tr-TR" dirty="0" smtClean="0"/>
              <a:t>BEŞ YIL İÇERİSİNDE BAŞKA HESABA NAKİL VEYA İŞETMEDEN ÇEKİŞ,TASFİYE HALLERİNDE VERGİ ZİYAI  VE GECİKME FAİZİ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2544</Words>
  <Application>Microsoft Office PowerPoint</Application>
  <PresentationFormat>Ekran Gösterisi (4:3)</PresentationFormat>
  <Paragraphs>311</Paragraphs>
  <Slides>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43</vt:i4>
      </vt:variant>
    </vt:vector>
  </HeadingPairs>
  <TitlesOfParts>
    <vt:vector size="44" baseType="lpstr">
      <vt:lpstr>Ofis Teması</vt:lpstr>
      <vt:lpstr> </vt:lpstr>
      <vt:lpstr>LİMİTED ŞİRKET HİSSESİ SATIŞI </vt:lpstr>
      <vt:lpstr>AŞ HİSSESİ SATIŞI</vt:lpstr>
      <vt:lpstr> </vt:lpstr>
      <vt:lpstr> </vt:lpstr>
      <vt:lpstr> </vt:lpstr>
      <vt:lpstr> HİSSE VE TAŞINMAZ SATIŞI  KURUMLAR VERGİSİ  İSTİSNASINDA  DİKKAT EDİLECEK ORTAK NOKTALAR</vt:lpstr>
      <vt:lpstr>Slayt 8</vt:lpstr>
      <vt:lpstr>Slayt 9</vt:lpstr>
      <vt:lpstr>Slayt 10</vt:lpstr>
      <vt:lpstr>NASIL ÇALIŞIR ?</vt:lpstr>
      <vt:lpstr> </vt:lpstr>
      <vt:lpstr> </vt:lpstr>
      <vt:lpstr>Slayt 14</vt:lpstr>
      <vt:lpstr> </vt:lpstr>
      <vt:lpstr> </vt:lpstr>
      <vt:lpstr> </vt:lpstr>
      <vt:lpstr> </vt:lpstr>
      <vt:lpstr>Slayt 19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Merve</dc:creator>
  <cp:lastModifiedBy>dell</cp:lastModifiedBy>
  <cp:revision>100</cp:revision>
  <dcterms:created xsi:type="dcterms:W3CDTF">2013-01-29T08:34:30Z</dcterms:created>
  <dcterms:modified xsi:type="dcterms:W3CDTF">2013-02-18T19:18:44Z</dcterms:modified>
</cp:coreProperties>
</file>