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6" r:id="rId2"/>
    <p:sldId id="346" r:id="rId3"/>
    <p:sldId id="322" r:id="rId4"/>
    <p:sldId id="325" r:id="rId5"/>
    <p:sldId id="324" r:id="rId6"/>
    <p:sldId id="323" r:id="rId7"/>
    <p:sldId id="349" r:id="rId8"/>
    <p:sldId id="328" r:id="rId9"/>
    <p:sldId id="318" r:id="rId10"/>
    <p:sldId id="319" r:id="rId11"/>
    <p:sldId id="345" r:id="rId12"/>
    <p:sldId id="334" r:id="rId13"/>
    <p:sldId id="335" r:id="rId14"/>
    <p:sldId id="329" r:id="rId15"/>
    <p:sldId id="333" r:id="rId16"/>
    <p:sldId id="332" r:id="rId17"/>
    <p:sldId id="331" r:id="rId18"/>
    <p:sldId id="339" r:id="rId19"/>
    <p:sldId id="340" r:id="rId20"/>
    <p:sldId id="338" r:id="rId21"/>
    <p:sldId id="337" r:id="rId22"/>
    <p:sldId id="344" r:id="rId23"/>
    <p:sldId id="350" r:id="rId24"/>
    <p:sldId id="352" r:id="rId25"/>
    <p:sldId id="354" r:id="rId26"/>
    <p:sldId id="355" r:id="rId27"/>
    <p:sldId id="262" r:id="rId28"/>
    <p:sldId id="264" r:id="rId29"/>
    <p:sldId id="347" r:id="rId30"/>
    <p:sldId id="348" r:id="rId31"/>
    <p:sldId id="351" r:id="rId32"/>
    <p:sldId id="313" r:id="rId33"/>
    <p:sldId id="356" r:id="rId34"/>
    <p:sldId id="265" r:id="rId35"/>
    <p:sldId id="273" r:id="rId36"/>
    <p:sldId id="280" r:id="rId37"/>
    <p:sldId id="281" r:id="rId38"/>
    <p:sldId id="301" r:id="rId39"/>
    <p:sldId id="316" r:id="rId40"/>
    <p:sldId id="317" r:id="rId4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4" autoAdjust="0"/>
    <p:restoredTop sz="94660"/>
  </p:normalViewPr>
  <p:slideViewPr>
    <p:cSldViewPr>
      <p:cViewPr varScale="1">
        <p:scale>
          <a:sx n="68" d="100"/>
          <a:sy n="68" d="100"/>
        </p:scale>
        <p:origin x="-145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20.05.2013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20.05.2013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20.05.2013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20.05.2013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20.05.2013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20.05.2013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20.05.2013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20.05.2013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20.05.2013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20.05.2013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20.05.2013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pPr/>
              <a:t>20.05.2013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neks@neksymm.com" TargetMode="Externa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aşlık 1"/>
          <p:cNvSpPr>
            <a:spLocks noGrp="1"/>
          </p:cNvSpPr>
          <p:nvPr>
            <p:ph type="title" idx="4294967295"/>
          </p:nvPr>
        </p:nvSpPr>
        <p:spPr>
          <a:xfrm>
            <a:off x="914400" y="188913"/>
            <a:ext cx="8229600" cy="1143000"/>
          </a:xfrm>
        </p:spPr>
        <p:txBody>
          <a:bodyPr>
            <a:normAutofit/>
          </a:bodyPr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4294967295"/>
          </p:nvPr>
        </p:nvSpPr>
        <p:spPr>
          <a:xfrm>
            <a:off x="0" y="1124744"/>
            <a:ext cx="9144000" cy="5733256"/>
          </a:xfrm>
        </p:spPr>
        <p:txBody>
          <a:bodyPr>
            <a:noAutofit/>
          </a:bodyPr>
          <a:lstStyle/>
          <a:p>
            <a:endParaRPr lang="tr-TR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tr-TR" dirty="0" smtClean="0">
                <a:solidFill>
                  <a:srgbClr val="FF0000"/>
                </a:solidFill>
              </a:rPr>
              <a:t> </a:t>
            </a:r>
          </a:p>
          <a:p>
            <a:pPr>
              <a:buNone/>
            </a:pPr>
            <a:r>
              <a:rPr lang="tr-TR" sz="3600" dirty="0" smtClean="0">
                <a:solidFill>
                  <a:srgbClr val="FF0000"/>
                </a:solidFill>
              </a:rPr>
              <a:t>         YENİ  VARLIK BARIŞININ GETİRDİKLERİ </a:t>
            </a:r>
          </a:p>
          <a:p>
            <a:pPr>
              <a:buNone/>
            </a:pPr>
            <a:endParaRPr lang="tr-TR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tr-TR" dirty="0" smtClean="0">
                <a:solidFill>
                  <a:srgbClr val="FF0000"/>
                </a:solidFill>
              </a:rPr>
              <a:t>           </a:t>
            </a:r>
            <a:r>
              <a:rPr lang="tr-TR" sz="3600" dirty="0" smtClean="0">
                <a:solidFill>
                  <a:srgbClr val="FF0000"/>
                </a:solidFill>
              </a:rPr>
              <a:t>VERGİ İNCELEMELERİNDE      </a:t>
            </a:r>
          </a:p>
          <a:p>
            <a:pPr>
              <a:buNone/>
            </a:pPr>
            <a:r>
              <a:rPr lang="tr-TR" sz="3600" dirty="0" smtClean="0">
                <a:solidFill>
                  <a:srgbClr val="FF0000"/>
                </a:solidFill>
              </a:rPr>
              <a:t>                                  ÖZELLİKLİ   HUSUSLAR</a:t>
            </a:r>
          </a:p>
          <a:p>
            <a:pPr>
              <a:buNone/>
            </a:pPr>
            <a:r>
              <a:rPr lang="tr-TR" dirty="0" smtClean="0">
                <a:solidFill>
                  <a:srgbClr val="FF0000"/>
                </a:solidFill>
              </a:rPr>
              <a:t>                                                     </a:t>
            </a:r>
            <a:r>
              <a:rPr lang="tr-TR" dirty="0" smtClean="0"/>
              <a:t>NUR EKESAN</a:t>
            </a:r>
          </a:p>
          <a:p>
            <a:pPr>
              <a:buNone/>
            </a:pPr>
            <a:r>
              <a:rPr lang="tr-TR" dirty="0" smtClean="0"/>
              <a:t>                            Yeminli Mali Müşavir, NEKS YMM</a:t>
            </a:r>
            <a:endParaRPr lang="tr-TR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tr-TR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tr-TR" dirty="0">
              <a:solidFill>
                <a:srgbClr val="FF0000"/>
              </a:solidFill>
            </a:endParaRPr>
          </a:p>
        </p:txBody>
      </p:sp>
      <p:cxnSp>
        <p:nvCxnSpPr>
          <p:cNvPr id="12" name="Düz Bağlayıcı 11"/>
          <p:cNvCxnSpPr/>
          <p:nvPr/>
        </p:nvCxnSpPr>
        <p:spPr>
          <a:xfrm>
            <a:off x="179512" y="836712"/>
            <a:ext cx="6336704" cy="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16632"/>
            <a:ext cx="2381076" cy="1104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510834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aşlık 1"/>
          <p:cNvSpPr>
            <a:spLocks noGrp="1"/>
          </p:cNvSpPr>
          <p:nvPr>
            <p:ph type="title" idx="4294967295"/>
          </p:nvPr>
        </p:nvSpPr>
        <p:spPr>
          <a:xfrm>
            <a:off x="914400" y="188913"/>
            <a:ext cx="8229600" cy="1143000"/>
          </a:xfrm>
        </p:spPr>
        <p:txBody>
          <a:bodyPr>
            <a:normAutofit/>
          </a:bodyPr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4294967295"/>
          </p:nvPr>
        </p:nvSpPr>
        <p:spPr>
          <a:xfrm>
            <a:off x="0" y="3886200"/>
            <a:ext cx="6400800" cy="1752600"/>
          </a:xfrm>
        </p:spPr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cxnSp>
        <p:nvCxnSpPr>
          <p:cNvPr id="12" name="Düz Bağlayıcı 11"/>
          <p:cNvCxnSpPr/>
          <p:nvPr/>
        </p:nvCxnSpPr>
        <p:spPr>
          <a:xfrm>
            <a:off x="179512" y="836712"/>
            <a:ext cx="6336704" cy="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16632"/>
            <a:ext cx="2381076" cy="1104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5 Dikdörtgen"/>
          <p:cNvSpPr/>
          <p:nvPr/>
        </p:nvSpPr>
        <p:spPr>
          <a:xfrm>
            <a:off x="251520" y="1700808"/>
            <a:ext cx="856895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dirty="0" smtClean="0">
                <a:solidFill>
                  <a:srgbClr val="000066"/>
                </a:solidFill>
                <a:latin typeface="Arial" charset="0"/>
                <a:cs typeface="Arial" charset="0"/>
              </a:rPr>
              <a:t>İNCELENECEK MÜKELLEF SEÇİMİ</a:t>
            </a:r>
          </a:p>
          <a:p>
            <a:endParaRPr lang="tr-TR" sz="2400" dirty="0" smtClean="0">
              <a:solidFill>
                <a:srgbClr val="000066"/>
              </a:solidFill>
              <a:latin typeface="Comic Sans MS" pitchFamily="66" charset="0"/>
              <a:cs typeface="Arial" charset="0"/>
            </a:endParaRPr>
          </a:p>
          <a:p>
            <a:r>
              <a:rPr lang="tr-TR" sz="2400" dirty="0" smtClean="0">
                <a:solidFill>
                  <a:srgbClr val="000066"/>
                </a:solidFill>
                <a:latin typeface="Comic Sans MS" pitchFamily="66" charset="0"/>
                <a:cs typeface="Arial" charset="0"/>
              </a:rPr>
              <a:t>İncelenecek mükellef seçiminde (ihbar ve şikayet dışında) merkezden </a:t>
            </a:r>
            <a:r>
              <a:rPr lang="tr-TR" sz="2400" dirty="0" smtClean="0">
                <a:solidFill>
                  <a:srgbClr val="FF0000"/>
                </a:solidFill>
                <a:latin typeface="Comic Sans MS" pitchFamily="66" charset="0"/>
                <a:cs typeface="Arial" charset="0"/>
              </a:rPr>
              <a:t>RİSK ANALİZ SİSTEMİNE </a:t>
            </a:r>
            <a:r>
              <a:rPr lang="tr-TR" sz="2400" dirty="0" smtClean="0">
                <a:solidFill>
                  <a:srgbClr val="000066"/>
                </a:solidFill>
                <a:latin typeface="Comic Sans MS" pitchFamily="66" charset="0"/>
                <a:cs typeface="Arial" charset="0"/>
              </a:rPr>
              <a:t>göre seçim yapılacak (istisna olabilir)</a:t>
            </a:r>
          </a:p>
          <a:p>
            <a:endParaRPr lang="tr-TR" sz="2400" dirty="0" smtClean="0">
              <a:solidFill>
                <a:srgbClr val="000066"/>
              </a:solidFill>
              <a:latin typeface="Comic Sans MS" pitchFamily="66" charset="0"/>
              <a:cs typeface="Arial" charset="0"/>
            </a:endParaRPr>
          </a:p>
          <a:p>
            <a:r>
              <a:rPr lang="tr-TR" sz="2400" dirty="0" smtClean="0">
                <a:solidFill>
                  <a:srgbClr val="000066"/>
                </a:solidFill>
                <a:latin typeface="Comic Sans MS" pitchFamily="66" charset="0"/>
                <a:cs typeface="Arial" charset="0"/>
              </a:rPr>
              <a:t>Vergi müfettişlerinin merkezden verilenler dışında,doğrudan  ve kendiliğinden inceleme seçme </a:t>
            </a:r>
            <a:r>
              <a:rPr lang="tr-TR" sz="2400" dirty="0" err="1" smtClean="0">
                <a:solidFill>
                  <a:srgbClr val="000066"/>
                </a:solidFill>
                <a:latin typeface="Comic Sans MS" pitchFamily="66" charset="0"/>
                <a:cs typeface="Arial" charset="0"/>
              </a:rPr>
              <a:t>insiyatifi</a:t>
            </a:r>
            <a:r>
              <a:rPr lang="tr-TR" sz="2400" dirty="0" smtClean="0">
                <a:solidFill>
                  <a:srgbClr val="000066"/>
                </a:solidFill>
                <a:latin typeface="Comic Sans MS" pitchFamily="66" charset="0"/>
                <a:cs typeface="Arial" charset="0"/>
              </a:rPr>
              <a:t> azalmıştır .(çapraz incelemelerde bile tam incelemeye geçiş için yeni onay gerekiyor)</a:t>
            </a:r>
          </a:p>
        </p:txBody>
      </p:sp>
    </p:spTree>
    <p:extLst>
      <p:ext uri="{BB962C8B-B14F-4D97-AF65-F5344CB8AC3E}">
        <p14:creationId xmlns:p14="http://schemas.microsoft.com/office/powerpoint/2010/main" xmlns="" val="510834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aşlık 1"/>
          <p:cNvSpPr>
            <a:spLocks noGrp="1"/>
          </p:cNvSpPr>
          <p:nvPr>
            <p:ph type="title" idx="4294967295"/>
          </p:nvPr>
        </p:nvSpPr>
        <p:spPr>
          <a:xfrm>
            <a:off x="914400" y="188913"/>
            <a:ext cx="8229600" cy="1143000"/>
          </a:xfrm>
        </p:spPr>
        <p:txBody>
          <a:bodyPr>
            <a:normAutofit/>
          </a:bodyPr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4294967295"/>
          </p:nvPr>
        </p:nvSpPr>
        <p:spPr>
          <a:xfrm>
            <a:off x="0" y="3886200"/>
            <a:ext cx="6400800" cy="1752600"/>
          </a:xfrm>
        </p:spPr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cxnSp>
        <p:nvCxnSpPr>
          <p:cNvPr id="12" name="Düz Bağlayıcı 11"/>
          <p:cNvCxnSpPr/>
          <p:nvPr/>
        </p:nvCxnSpPr>
        <p:spPr>
          <a:xfrm>
            <a:off x="179512" y="836712"/>
            <a:ext cx="6336704" cy="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16632"/>
            <a:ext cx="2381076" cy="1104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5 Dikdörtgen"/>
          <p:cNvSpPr/>
          <p:nvPr/>
        </p:nvSpPr>
        <p:spPr>
          <a:xfrm>
            <a:off x="683568" y="980728"/>
            <a:ext cx="768660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tr-TR" sz="2800" dirty="0" smtClean="0">
              <a:solidFill>
                <a:srgbClr val="000066"/>
              </a:solidFill>
              <a:latin typeface="Comic Sans MS" pitchFamily="66" charset="0"/>
              <a:cs typeface="Arial" charset="0"/>
            </a:endParaRPr>
          </a:p>
          <a:p>
            <a:r>
              <a:rPr lang="tr-TR" sz="2800" dirty="0" smtClean="0">
                <a:solidFill>
                  <a:srgbClr val="000066"/>
                </a:solidFill>
                <a:latin typeface="Comic Sans MS" pitchFamily="66" charset="0"/>
                <a:cs typeface="Arial" charset="0"/>
              </a:rPr>
              <a:t>RİSK ANALİZ SİSTEMİ</a:t>
            </a:r>
          </a:p>
          <a:p>
            <a:endParaRPr lang="tr-TR" sz="2800" dirty="0" smtClean="0">
              <a:solidFill>
                <a:srgbClr val="000066"/>
              </a:solidFill>
              <a:latin typeface="Comic Sans MS" pitchFamily="66" charset="0"/>
              <a:cs typeface="Arial" charset="0"/>
            </a:endParaRPr>
          </a:p>
          <a:p>
            <a:r>
              <a:rPr lang="tr-TR" sz="2800" dirty="0" smtClean="0">
                <a:solidFill>
                  <a:srgbClr val="000066"/>
                </a:solidFill>
                <a:latin typeface="Comic Sans MS" pitchFamily="66" charset="0"/>
                <a:cs typeface="Arial" charset="0"/>
              </a:rPr>
              <a:t>Tüm ekonomik faaliyetler, vergiyle ilgili veriler ve istatistikî bilgiler Bakanlık bünyesindeki </a:t>
            </a:r>
            <a:r>
              <a:rPr lang="tr-TR" sz="2800" i="1" dirty="0" smtClean="0">
                <a:solidFill>
                  <a:srgbClr val="000066"/>
                </a:solidFill>
                <a:latin typeface="Comic Sans MS" pitchFamily="66" charset="0"/>
                <a:cs typeface="Arial" charset="0"/>
              </a:rPr>
              <a:t>“</a:t>
            </a:r>
            <a:r>
              <a:rPr lang="tr-TR" sz="2800" i="1" dirty="0" smtClean="0">
                <a:solidFill>
                  <a:srgbClr val="FF0000"/>
                </a:solidFill>
                <a:latin typeface="Comic Sans MS" pitchFamily="66" charset="0"/>
                <a:cs typeface="Arial" charset="0"/>
              </a:rPr>
              <a:t>ulusal mali bilgi altyapısı</a:t>
            </a:r>
            <a:r>
              <a:rPr lang="tr-TR" sz="2800" i="1" dirty="0" smtClean="0">
                <a:solidFill>
                  <a:srgbClr val="000066"/>
                </a:solidFill>
                <a:latin typeface="Comic Sans MS" pitchFamily="66" charset="0"/>
                <a:cs typeface="Arial" charset="0"/>
              </a:rPr>
              <a:t>”</a:t>
            </a:r>
            <a:r>
              <a:rPr lang="tr-TR" sz="2800" dirty="0" smtClean="0">
                <a:solidFill>
                  <a:srgbClr val="000066"/>
                </a:solidFill>
                <a:latin typeface="Comic Sans MS" pitchFamily="66" charset="0"/>
                <a:cs typeface="Arial" charset="0"/>
              </a:rPr>
              <a:t> altında toplanmaktadır.</a:t>
            </a:r>
          </a:p>
          <a:p>
            <a:endParaRPr lang="tr-TR" sz="2800" dirty="0" smtClean="0">
              <a:solidFill>
                <a:srgbClr val="000066"/>
              </a:solidFill>
              <a:latin typeface="Comic Sans MS" pitchFamily="66" charset="0"/>
              <a:cs typeface="Arial" charset="0"/>
            </a:endParaRPr>
          </a:p>
          <a:p>
            <a:r>
              <a:rPr lang="tr-TR" sz="2800" dirty="0" smtClean="0">
                <a:solidFill>
                  <a:srgbClr val="000066"/>
                </a:solidFill>
                <a:latin typeface="Comic Sans MS" pitchFamily="66" charset="0"/>
                <a:cs typeface="Arial" charset="0"/>
              </a:rPr>
              <a:t>Bu otomasyon projesinde; risk kriterleri </a:t>
            </a:r>
            <a:r>
              <a:rPr lang="tr-TR" sz="2800" dirty="0" smtClean="0">
                <a:solidFill>
                  <a:srgbClr val="FF0000"/>
                </a:solidFill>
                <a:latin typeface="Comic Sans MS" pitchFamily="66" charset="0"/>
                <a:cs typeface="Arial" charset="0"/>
              </a:rPr>
              <a:t>sektör</a:t>
            </a:r>
            <a:r>
              <a:rPr lang="tr-TR" sz="2800" dirty="0" smtClean="0">
                <a:solidFill>
                  <a:srgbClr val="000066"/>
                </a:solidFill>
                <a:latin typeface="Comic Sans MS" pitchFamily="66" charset="0"/>
                <a:cs typeface="Arial" charset="0"/>
              </a:rPr>
              <a:t>, bölge ve mükellef bazında tanımlanıp, ortalama standart değerden sapmalar dikkate alınarak her mükellefin risk puanları hesaplanır. </a:t>
            </a:r>
          </a:p>
        </p:txBody>
      </p:sp>
    </p:spTree>
    <p:extLst>
      <p:ext uri="{BB962C8B-B14F-4D97-AF65-F5344CB8AC3E}">
        <p14:creationId xmlns:p14="http://schemas.microsoft.com/office/powerpoint/2010/main" xmlns="" val="510834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aşlık 1"/>
          <p:cNvSpPr>
            <a:spLocks noGrp="1"/>
          </p:cNvSpPr>
          <p:nvPr>
            <p:ph type="title" idx="4294967295"/>
          </p:nvPr>
        </p:nvSpPr>
        <p:spPr>
          <a:xfrm>
            <a:off x="914400" y="188913"/>
            <a:ext cx="8229600" cy="1143000"/>
          </a:xfrm>
        </p:spPr>
        <p:txBody>
          <a:bodyPr>
            <a:normAutofit/>
          </a:bodyPr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4294967295"/>
          </p:nvPr>
        </p:nvSpPr>
        <p:spPr>
          <a:xfrm>
            <a:off x="0" y="1196752"/>
            <a:ext cx="9144000" cy="5661248"/>
          </a:xfrm>
        </p:spPr>
        <p:txBody>
          <a:bodyPr>
            <a:normAutofit fontScale="92500" lnSpcReduction="10000"/>
          </a:bodyPr>
          <a:lstStyle/>
          <a:p>
            <a:r>
              <a:rPr lang="tr-TR" dirty="0" smtClean="0">
                <a:solidFill>
                  <a:srgbClr val="FF0000"/>
                </a:solidFill>
              </a:rPr>
              <a:t>İNCELEME SEÇİMİNDE  KRİTERLER  NELER OLABİLİR?</a:t>
            </a:r>
          </a:p>
          <a:p>
            <a:r>
              <a:rPr lang="tr-TR" dirty="0" smtClean="0">
                <a:solidFill>
                  <a:schemeClr val="accent1"/>
                </a:solidFill>
              </a:rPr>
              <a:t>SEKTÖR ORTALAMASININ ALTINDA KARLILIK ORANI</a:t>
            </a:r>
          </a:p>
          <a:p>
            <a:r>
              <a:rPr lang="tr-TR" dirty="0" smtClean="0">
                <a:solidFill>
                  <a:schemeClr val="accent1"/>
                </a:solidFill>
              </a:rPr>
              <a:t>YÜKSEK GENEL GİDER VEYA KKEG</a:t>
            </a:r>
          </a:p>
          <a:p>
            <a:r>
              <a:rPr lang="tr-TR" dirty="0" smtClean="0">
                <a:solidFill>
                  <a:schemeClr val="accent1"/>
                </a:solidFill>
              </a:rPr>
              <a:t>DÜZELTME BEYANLARI</a:t>
            </a:r>
          </a:p>
          <a:p>
            <a:r>
              <a:rPr lang="tr-TR" dirty="0" smtClean="0">
                <a:solidFill>
                  <a:schemeClr val="accent1"/>
                </a:solidFill>
              </a:rPr>
              <a:t>SÜREKLİ DEVİR KDV </a:t>
            </a:r>
          </a:p>
          <a:p>
            <a:r>
              <a:rPr lang="tr-TR" dirty="0" smtClean="0">
                <a:solidFill>
                  <a:schemeClr val="accent1"/>
                </a:solidFill>
              </a:rPr>
              <a:t>SÜREKLİ ZARAR,</a:t>
            </a:r>
          </a:p>
          <a:p>
            <a:r>
              <a:rPr lang="tr-TR" dirty="0" smtClean="0">
                <a:solidFill>
                  <a:schemeClr val="accent1"/>
                </a:solidFill>
              </a:rPr>
              <a:t>İLİŞKİLİ TARAFLARLA  TİCARİ İLİŞKİLER</a:t>
            </a:r>
          </a:p>
          <a:p>
            <a:r>
              <a:rPr lang="tr-TR" dirty="0" smtClean="0">
                <a:solidFill>
                  <a:schemeClr val="accent1"/>
                </a:solidFill>
              </a:rPr>
              <a:t>STOPAJ KDV VE MUHTASARLA UYUMSUZLUKLAR</a:t>
            </a:r>
          </a:p>
          <a:p>
            <a:r>
              <a:rPr lang="tr-TR" dirty="0" smtClean="0">
                <a:solidFill>
                  <a:schemeClr val="accent1"/>
                </a:solidFill>
              </a:rPr>
              <a:t>YÜKSEK KASA VE ORTAKLAR CARİ HESABI (BORÇLU CARİ, AÇIK ÖDEME/ALIŞ,ALACAKLI CARİ AÇIK SATIŞ ŞÜPHESİ  ;ADAT?)</a:t>
            </a:r>
          </a:p>
          <a:p>
            <a:endParaRPr lang="tr-TR" dirty="0" smtClean="0">
              <a:solidFill>
                <a:schemeClr val="accent1"/>
              </a:solidFill>
            </a:endParaRPr>
          </a:p>
          <a:p>
            <a:endParaRPr lang="tr-TR" dirty="0"/>
          </a:p>
        </p:txBody>
      </p:sp>
      <p:cxnSp>
        <p:nvCxnSpPr>
          <p:cNvPr id="12" name="Düz Bağlayıcı 11"/>
          <p:cNvCxnSpPr/>
          <p:nvPr/>
        </p:nvCxnSpPr>
        <p:spPr>
          <a:xfrm>
            <a:off x="179512" y="836712"/>
            <a:ext cx="6336704" cy="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16632"/>
            <a:ext cx="2381076" cy="1104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510834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aşlık 1"/>
          <p:cNvSpPr>
            <a:spLocks noGrp="1"/>
          </p:cNvSpPr>
          <p:nvPr>
            <p:ph type="title" idx="4294967295"/>
          </p:nvPr>
        </p:nvSpPr>
        <p:spPr>
          <a:xfrm>
            <a:off x="914400" y="188913"/>
            <a:ext cx="8229600" cy="1143000"/>
          </a:xfrm>
        </p:spPr>
        <p:txBody>
          <a:bodyPr>
            <a:normAutofit/>
          </a:bodyPr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4294967295"/>
          </p:nvPr>
        </p:nvSpPr>
        <p:spPr>
          <a:xfrm>
            <a:off x="0" y="1268760"/>
            <a:ext cx="9144000" cy="5589240"/>
          </a:xfrm>
        </p:spPr>
        <p:txBody>
          <a:bodyPr/>
          <a:lstStyle/>
          <a:p>
            <a:r>
              <a:rPr lang="tr-TR" dirty="0" smtClean="0"/>
              <a:t>İHBARLAR</a:t>
            </a:r>
          </a:p>
          <a:p>
            <a:r>
              <a:rPr lang="tr-TR" dirty="0" smtClean="0"/>
              <a:t>ÇAPRAZ İNCELEMELER,</a:t>
            </a:r>
          </a:p>
          <a:p>
            <a:r>
              <a:rPr lang="tr-TR" dirty="0" smtClean="0"/>
              <a:t>BANKA VE GÜMRÜK VERİLERİYLE UYUMSUZLUKLAR</a:t>
            </a:r>
          </a:p>
          <a:p>
            <a:r>
              <a:rPr lang="tr-TR" dirty="0" smtClean="0"/>
              <a:t>TAPU KAYITLARINDAKİ YOĞUN HAREKETLER,</a:t>
            </a:r>
          </a:p>
          <a:p>
            <a:r>
              <a:rPr lang="tr-TR" dirty="0" smtClean="0"/>
              <a:t>İSTİSNA UYGULAMALARI</a:t>
            </a:r>
          </a:p>
          <a:p>
            <a:endParaRPr lang="tr-TR" dirty="0"/>
          </a:p>
        </p:txBody>
      </p:sp>
      <p:cxnSp>
        <p:nvCxnSpPr>
          <p:cNvPr id="12" name="Düz Bağlayıcı 11"/>
          <p:cNvCxnSpPr/>
          <p:nvPr/>
        </p:nvCxnSpPr>
        <p:spPr>
          <a:xfrm>
            <a:off x="179512" y="836712"/>
            <a:ext cx="6336704" cy="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16632"/>
            <a:ext cx="2381076" cy="1104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510834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aşlık 1"/>
          <p:cNvSpPr>
            <a:spLocks noGrp="1"/>
          </p:cNvSpPr>
          <p:nvPr>
            <p:ph type="title" idx="4294967295"/>
          </p:nvPr>
        </p:nvSpPr>
        <p:spPr>
          <a:xfrm>
            <a:off x="914400" y="188913"/>
            <a:ext cx="8229600" cy="1143000"/>
          </a:xfrm>
        </p:spPr>
        <p:txBody>
          <a:bodyPr>
            <a:normAutofit/>
          </a:bodyPr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4294967295"/>
          </p:nvPr>
        </p:nvSpPr>
        <p:spPr>
          <a:xfrm>
            <a:off x="0" y="1124744"/>
            <a:ext cx="9144000" cy="5733256"/>
          </a:xfrm>
        </p:spPr>
        <p:txBody>
          <a:bodyPr/>
          <a:lstStyle/>
          <a:p>
            <a:r>
              <a:rPr lang="tr-TR" sz="4400" dirty="0" smtClean="0">
                <a:solidFill>
                  <a:srgbClr val="FF0000"/>
                </a:solidFill>
              </a:rPr>
              <a:t>VERGİ İNCELEMESİ:</a:t>
            </a:r>
          </a:p>
          <a:p>
            <a:r>
              <a:rPr lang="tr-TR" dirty="0" smtClean="0">
                <a:solidFill>
                  <a:schemeClr val="accent1"/>
                </a:solidFill>
              </a:rPr>
              <a:t>VERGİ İNCELEMESİ, MÜKELLEFLERİNİN HAKLARININ VE YÜKÜMLÜLÜKLERİNİN VE SONUÇLARININ  İYİ BİLİNMESİ GEREKEN  CİDDİ BİR SÜREÇTİR.</a:t>
            </a:r>
          </a:p>
          <a:p>
            <a:r>
              <a:rPr lang="tr-TR" dirty="0" smtClean="0">
                <a:solidFill>
                  <a:schemeClr val="accent1"/>
                </a:solidFill>
              </a:rPr>
              <a:t>GEREK İNCELEME SIRASINDA ,GEREKSE SONRASINDA İZLENECEK YOLDA YAPILACAK HATALAR,MÜKELLEFİN YASAL HAKLARINI KAYBETMESİNE VEYA CİDDİ MADDİ, MANEVİ  ZARARLARA UĞRAMASINA YOL AÇABİLİR.</a:t>
            </a:r>
          </a:p>
          <a:p>
            <a:endParaRPr lang="tr-TR" dirty="0">
              <a:solidFill>
                <a:srgbClr val="FF0000"/>
              </a:solidFill>
            </a:endParaRPr>
          </a:p>
        </p:txBody>
      </p:sp>
      <p:cxnSp>
        <p:nvCxnSpPr>
          <p:cNvPr id="12" name="Düz Bağlayıcı 11"/>
          <p:cNvCxnSpPr/>
          <p:nvPr/>
        </p:nvCxnSpPr>
        <p:spPr>
          <a:xfrm>
            <a:off x="179512" y="836712"/>
            <a:ext cx="6336704" cy="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16632"/>
            <a:ext cx="2381076" cy="1104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510834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aşlık 1"/>
          <p:cNvSpPr>
            <a:spLocks noGrp="1"/>
          </p:cNvSpPr>
          <p:nvPr>
            <p:ph type="title" idx="4294967295"/>
          </p:nvPr>
        </p:nvSpPr>
        <p:spPr>
          <a:xfrm>
            <a:off x="914400" y="188913"/>
            <a:ext cx="8229600" cy="1143000"/>
          </a:xfrm>
        </p:spPr>
        <p:txBody>
          <a:bodyPr>
            <a:normAutofit/>
          </a:bodyPr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4294967295"/>
          </p:nvPr>
        </p:nvSpPr>
        <p:spPr>
          <a:xfrm>
            <a:off x="0" y="1268760"/>
            <a:ext cx="9144000" cy="5589240"/>
          </a:xfrm>
        </p:spPr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İNCELENECEK MÜKELLEFİN HAKLARI:</a:t>
            </a:r>
          </a:p>
          <a:p>
            <a:r>
              <a:rPr lang="tr-TR" dirty="0" smtClean="0">
                <a:solidFill>
                  <a:srgbClr val="FF0000"/>
                </a:solidFill>
              </a:rPr>
              <a:t>1)KİMLİK İBRAZI ,ARAMA KARARI İBRAZI:</a:t>
            </a:r>
          </a:p>
          <a:p>
            <a:r>
              <a:rPr lang="tr-TR" dirty="0" smtClean="0"/>
              <a:t>MÜKELLEFİN İŞYERİNDEKİ İNCELEMELERDE İNCELEME ELEMANININ KİMLİĞİNİ İSTEME, (VUK 136)ARAMALI İNCELEMELERDE SULH YARGICININ KARARINI GÖRME HAKKI VARDIR.</a:t>
            </a:r>
          </a:p>
          <a:p>
            <a:r>
              <a:rPr lang="tr-TR" dirty="0" smtClean="0">
                <a:solidFill>
                  <a:srgbClr val="FF0000"/>
                </a:solidFill>
              </a:rPr>
              <a:t>2)KONU KAPSAM:</a:t>
            </a:r>
          </a:p>
          <a:p>
            <a:r>
              <a:rPr lang="tr-TR" dirty="0" smtClean="0"/>
              <a:t>İNCELEME ELEMANINDAN ,İNCELEMENİN KONUSU VE KAPSAMI HAKKINDA BİLGİ ALMA HAKKI (140/1)</a:t>
            </a:r>
          </a:p>
          <a:p>
            <a:endParaRPr lang="tr-TR" dirty="0"/>
          </a:p>
        </p:txBody>
      </p:sp>
      <p:cxnSp>
        <p:nvCxnSpPr>
          <p:cNvPr id="12" name="Düz Bağlayıcı 11"/>
          <p:cNvCxnSpPr/>
          <p:nvPr/>
        </p:nvCxnSpPr>
        <p:spPr>
          <a:xfrm>
            <a:off x="179512" y="836712"/>
            <a:ext cx="6336704" cy="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16632"/>
            <a:ext cx="2381076" cy="1104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510834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aşlık 1"/>
          <p:cNvSpPr>
            <a:spLocks noGrp="1"/>
          </p:cNvSpPr>
          <p:nvPr>
            <p:ph type="title" idx="4294967295"/>
          </p:nvPr>
        </p:nvSpPr>
        <p:spPr>
          <a:xfrm>
            <a:off x="914400" y="188913"/>
            <a:ext cx="8229600" cy="1143000"/>
          </a:xfrm>
        </p:spPr>
        <p:txBody>
          <a:bodyPr>
            <a:normAutofit/>
          </a:bodyPr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4294967295"/>
          </p:nvPr>
        </p:nvSpPr>
        <p:spPr>
          <a:xfrm>
            <a:off x="0" y="1196752"/>
            <a:ext cx="9144000" cy="5661248"/>
          </a:xfrm>
        </p:spPr>
        <p:txBody>
          <a:bodyPr>
            <a:normAutofit lnSpcReduction="10000"/>
          </a:bodyPr>
          <a:lstStyle/>
          <a:p>
            <a:r>
              <a:rPr lang="tr-TR" dirty="0" smtClean="0">
                <a:solidFill>
                  <a:srgbClr val="FF0000"/>
                </a:solidFill>
              </a:rPr>
              <a:t>3)İNCELEMEYE BAŞLAMA TUTANAĞI :</a:t>
            </a:r>
          </a:p>
          <a:p>
            <a:r>
              <a:rPr lang="tr-TR" dirty="0" smtClean="0"/>
              <a:t>KONU, KAPSAMIN ,TARİHİN BELİRLENDİĞİ,4 ÖRNEK </a:t>
            </a:r>
          </a:p>
          <a:p>
            <a:r>
              <a:rPr lang="tr-TR" dirty="0" smtClean="0"/>
              <a:t>BİR VD,BİR MÜKLF,BİR BŞKNLIK (140/2)</a:t>
            </a:r>
          </a:p>
          <a:p>
            <a:r>
              <a:rPr lang="tr-TR" dirty="0" smtClean="0">
                <a:solidFill>
                  <a:srgbClr val="FF0000"/>
                </a:solidFill>
              </a:rPr>
              <a:t>4)İNCELEME YERİ :</a:t>
            </a:r>
          </a:p>
          <a:p>
            <a:r>
              <a:rPr lang="tr-TR" dirty="0" smtClean="0"/>
              <a:t>PRENSİP OLARAK MÜKELLEFİN İŞYERİNDE (139/2)YAPILIR.İŞYERİ MÜSAİT OLMAZ VEYA İMKANSIZ OLURSA DAİREDE YAPILIR. (İŞYERİ FAAL. ENGELLENMEMESİNİ İSTEME HAKKI) (140/3)</a:t>
            </a:r>
          </a:p>
          <a:p>
            <a:r>
              <a:rPr lang="tr-TR" dirty="0" smtClean="0">
                <a:solidFill>
                  <a:srgbClr val="FF0000"/>
                </a:solidFill>
              </a:rPr>
              <a:t>5)DEFTER BELGE İBRAZ SÜRESİ VE EK SÜRE İSTEME:</a:t>
            </a:r>
          </a:p>
          <a:p>
            <a:r>
              <a:rPr lang="tr-TR" dirty="0" smtClean="0"/>
              <a:t>YASAL SÜRE 15 GÜNDÜR.AMA ZOR DURUMLARDA EK SÜRE İSTENEBİLİR.</a:t>
            </a:r>
          </a:p>
          <a:p>
            <a:endParaRPr lang="tr-TR" dirty="0"/>
          </a:p>
        </p:txBody>
      </p:sp>
      <p:cxnSp>
        <p:nvCxnSpPr>
          <p:cNvPr id="12" name="Düz Bağlayıcı 11"/>
          <p:cNvCxnSpPr/>
          <p:nvPr/>
        </p:nvCxnSpPr>
        <p:spPr>
          <a:xfrm>
            <a:off x="179512" y="836712"/>
            <a:ext cx="6336704" cy="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16632"/>
            <a:ext cx="2381076" cy="1104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510834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aşlık 1"/>
          <p:cNvSpPr>
            <a:spLocks noGrp="1"/>
          </p:cNvSpPr>
          <p:nvPr>
            <p:ph type="title" idx="4294967295"/>
          </p:nvPr>
        </p:nvSpPr>
        <p:spPr>
          <a:xfrm>
            <a:off x="914400" y="188913"/>
            <a:ext cx="8229600" cy="1143000"/>
          </a:xfrm>
        </p:spPr>
        <p:txBody>
          <a:bodyPr>
            <a:normAutofit/>
          </a:bodyPr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4294967295"/>
          </p:nvPr>
        </p:nvSpPr>
        <p:spPr>
          <a:xfrm>
            <a:off x="0" y="1457400"/>
            <a:ext cx="9144000" cy="5400600"/>
          </a:xfrm>
        </p:spPr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6)MÜŞAVİR ,AVUKAT,TEMSİLCİ BULUNDURMA HAKKI :</a:t>
            </a:r>
          </a:p>
          <a:p>
            <a:r>
              <a:rPr lang="tr-TR" dirty="0" smtClean="0"/>
              <a:t>HESAPLARLA İLGİLİ SMM VEYA YMM  VE AVUKAT VE TEMSİLCİ BULUNDURABİLİR.</a:t>
            </a:r>
          </a:p>
          <a:p>
            <a:r>
              <a:rPr lang="tr-TR" dirty="0" smtClean="0">
                <a:solidFill>
                  <a:srgbClr val="FF0000"/>
                </a:solidFill>
              </a:rPr>
              <a:t>7)DEFTER VE BELGELERİ İNCELEME SIRASINDA MÜFETTİŞİN GÖZETİMİNDE KULLANABİLME HAKKI (140/9)</a:t>
            </a:r>
          </a:p>
          <a:p>
            <a:r>
              <a:rPr lang="tr-TR" dirty="0" smtClean="0">
                <a:solidFill>
                  <a:srgbClr val="FF0000"/>
                </a:solidFill>
              </a:rPr>
              <a:t>8) BİLGİ ALMA HAKKI</a:t>
            </a:r>
          </a:p>
          <a:p>
            <a:endParaRPr lang="tr-TR" dirty="0"/>
          </a:p>
        </p:txBody>
      </p:sp>
      <p:cxnSp>
        <p:nvCxnSpPr>
          <p:cNvPr id="12" name="Düz Bağlayıcı 11"/>
          <p:cNvCxnSpPr/>
          <p:nvPr/>
        </p:nvCxnSpPr>
        <p:spPr>
          <a:xfrm>
            <a:off x="179512" y="836712"/>
            <a:ext cx="6336704" cy="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16632"/>
            <a:ext cx="2381076" cy="1104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510834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aşlık 1"/>
          <p:cNvSpPr>
            <a:spLocks noGrp="1"/>
          </p:cNvSpPr>
          <p:nvPr>
            <p:ph type="title" idx="4294967295"/>
          </p:nvPr>
        </p:nvSpPr>
        <p:spPr>
          <a:xfrm>
            <a:off x="914400" y="188913"/>
            <a:ext cx="8229600" cy="1143000"/>
          </a:xfrm>
        </p:spPr>
        <p:txBody>
          <a:bodyPr>
            <a:normAutofit/>
          </a:bodyPr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4294967295"/>
          </p:nvPr>
        </p:nvSpPr>
        <p:spPr>
          <a:xfrm>
            <a:off x="0" y="1196752"/>
            <a:ext cx="9144000" cy="5661248"/>
          </a:xfrm>
        </p:spPr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8)İNCELEMENİN SÜRESİNDE BİTİRLMESİNİ İSTEME HAKKI:</a:t>
            </a:r>
          </a:p>
          <a:p>
            <a:r>
              <a:rPr lang="tr-TR" dirty="0" smtClean="0"/>
              <a:t>TAM İNCELEMELER BİR YIL,SINIRLI İNCELEMELER ALTI AYDA BİTİRİLİR.BİTMEZSE İDAREDEN İZİNLE ALTI AY UZAR AMA BU DURUM DA MÜKELLEFE YAZILI BİLDİRİLİR. (140/6)   </a:t>
            </a:r>
          </a:p>
          <a:p>
            <a:r>
              <a:rPr lang="tr-TR" dirty="0" smtClean="0">
                <a:solidFill>
                  <a:srgbClr val="FF0000"/>
                </a:solidFill>
              </a:rPr>
              <a:t>9)TUTANAK:</a:t>
            </a:r>
          </a:p>
          <a:p>
            <a:r>
              <a:rPr lang="tr-TR" dirty="0" smtClean="0"/>
              <a:t>KENDİ AÇIKLAMA VE YORUMLARINI YAZDIRMA(141,BİR ÖRNEĞİNİ ALMA)</a:t>
            </a:r>
          </a:p>
          <a:p>
            <a:r>
              <a:rPr lang="tr-TR" dirty="0" smtClean="0">
                <a:solidFill>
                  <a:srgbClr val="FF0000"/>
                </a:solidFill>
              </a:rPr>
              <a:t>10)İHTİYATİ HACİZE İTİRAZ (7 GÜN)</a:t>
            </a:r>
            <a:r>
              <a:rPr lang="tr-TR" dirty="0" smtClean="0"/>
              <a:t> </a:t>
            </a:r>
          </a:p>
          <a:p>
            <a:endParaRPr lang="tr-TR" dirty="0"/>
          </a:p>
        </p:txBody>
      </p:sp>
      <p:cxnSp>
        <p:nvCxnSpPr>
          <p:cNvPr id="12" name="Düz Bağlayıcı 11"/>
          <p:cNvCxnSpPr/>
          <p:nvPr/>
        </p:nvCxnSpPr>
        <p:spPr>
          <a:xfrm>
            <a:off x="179512" y="836712"/>
            <a:ext cx="6336704" cy="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16632"/>
            <a:ext cx="2381076" cy="1104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510834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aşlık 1"/>
          <p:cNvSpPr>
            <a:spLocks noGrp="1"/>
          </p:cNvSpPr>
          <p:nvPr>
            <p:ph type="title" idx="4294967295"/>
          </p:nvPr>
        </p:nvSpPr>
        <p:spPr>
          <a:xfrm>
            <a:off x="914400" y="188913"/>
            <a:ext cx="8229600" cy="1143000"/>
          </a:xfrm>
        </p:spPr>
        <p:txBody>
          <a:bodyPr>
            <a:normAutofit/>
          </a:bodyPr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4294967295"/>
          </p:nvPr>
        </p:nvSpPr>
        <p:spPr>
          <a:xfrm>
            <a:off x="0" y="1196752"/>
            <a:ext cx="9144000" cy="5661248"/>
          </a:xfrm>
        </p:spPr>
        <p:txBody>
          <a:bodyPr>
            <a:normAutofit lnSpcReduction="10000"/>
          </a:bodyPr>
          <a:lstStyle/>
          <a:p>
            <a:pPr>
              <a:buNone/>
            </a:pPr>
            <a:endParaRPr lang="tr-TR" dirty="0" smtClean="0"/>
          </a:p>
          <a:p>
            <a:r>
              <a:rPr lang="tr-TR" dirty="0" smtClean="0">
                <a:solidFill>
                  <a:srgbClr val="FF0000"/>
                </a:solidFill>
              </a:rPr>
              <a:t>11)RAPORUN MEVZUATA UYGUNLUĞU:</a:t>
            </a:r>
          </a:p>
          <a:p>
            <a:r>
              <a:rPr lang="tr-TR" dirty="0" smtClean="0"/>
              <a:t>İNCELEME ELEMANI;KANUN ,KARARNAME ,TÜZÜK,YÖNETMELİK,</a:t>
            </a:r>
            <a:r>
              <a:rPr lang="tr-TR" dirty="0" smtClean="0">
                <a:solidFill>
                  <a:srgbClr val="FFC000"/>
                </a:solidFill>
              </a:rPr>
              <a:t>GENEL TEBLİĞ,SİRKÜLER VE </a:t>
            </a:r>
            <a:r>
              <a:rPr lang="tr-TR" dirty="0" smtClean="0"/>
              <a:t>AYKIRI RAPOR YAZAMAZ. (140/5) </a:t>
            </a:r>
          </a:p>
          <a:p>
            <a:r>
              <a:rPr lang="tr-TR" dirty="0" smtClean="0">
                <a:solidFill>
                  <a:srgbClr val="FFC000"/>
                </a:solidFill>
              </a:rPr>
              <a:t>MUKTEZALARA İSE </a:t>
            </a:r>
          </a:p>
          <a:p>
            <a:r>
              <a:rPr lang="tr-TR" dirty="0" smtClean="0"/>
              <a:t>AYKIRI TENKİTLER RAPORDA YAZILIR AMA BUNLAR EĞER GİB TARAFINDAN VERİLEN ÖZELGELER VEYA BUNLARA PARALEL GÖRÜŞLER İSE RAPOR OKUMA KOMİSYONU ,</a:t>
            </a:r>
            <a:r>
              <a:rPr lang="tr-TR" dirty="0" smtClean="0">
                <a:solidFill>
                  <a:srgbClr val="FF0000"/>
                </a:solidFill>
              </a:rPr>
              <a:t>MUKTEZAYA UYGUNLUK KISTASINI </a:t>
            </a:r>
            <a:r>
              <a:rPr lang="tr-TR" dirty="0" smtClean="0"/>
              <a:t>UYGULAYACAKTIR.</a:t>
            </a:r>
            <a:r>
              <a:rPr lang="tr-TR" dirty="0" smtClean="0">
                <a:solidFill>
                  <a:srgbClr val="FFC000"/>
                </a:solidFill>
              </a:rPr>
              <a:t>  (425 VUK TEBL)</a:t>
            </a:r>
            <a:endParaRPr lang="tr-TR" dirty="0"/>
          </a:p>
        </p:txBody>
      </p:sp>
      <p:cxnSp>
        <p:nvCxnSpPr>
          <p:cNvPr id="12" name="Düz Bağlayıcı 11"/>
          <p:cNvCxnSpPr/>
          <p:nvPr/>
        </p:nvCxnSpPr>
        <p:spPr>
          <a:xfrm>
            <a:off x="179512" y="836712"/>
            <a:ext cx="6336704" cy="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16632"/>
            <a:ext cx="2381076" cy="1104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510834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aşlık 1"/>
          <p:cNvSpPr>
            <a:spLocks noGrp="1"/>
          </p:cNvSpPr>
          <p:nvPr>
            <p:ph type="title" idx="4294967295"/>
          </p:nvPr>
        </p:nvSpPr>
        <p:spPr>
          <a:xfrm>
            <a:off x="914400" y="188913"/>
            <a:ext cx="8229600" cy="1143000"/>
          </a:xfrm>
        </p:spPr>
        <p:txBody>
          <a:bodyPr>
            <a:normAutofit/>
          </a:bodyPr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4294967295"/>
          </p:nvPr>
        </p:nvSpPr>
        <p:spPr>
          <a:xfrm>
            <a:off x="0" y="1268760"/>
            <a:ext cx="9144000" cy="5589240"/>
          </a:xfrm>
        </p:spPr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VARLIK BARIŞI:</a:t>
            </a:r>
          </a:p>
          <a:p>
            <a:r>
              <a:rPr lang="tr-TR" dirty="0" smtClean="0"/>
              <a:t>2008 YILINDA ÇIKAN 5811 SAYILI YASAYA PARALELDİR. O YASAYLA (YURTİÇİ KAYNAKLAR DA KAPSAMDAYDI) 47 MİLYAR TL BEYAN EDİLMİŞTİ.</a:t>
            </a:r>
          </a:p>
          <a:p>
            <a:r>
              <a:rPr lang="tr-TR" dirty="0" smtClean="0"/>
              <a:t>ŞU ANDA 130 MİLYAR DOLAR YURTDIŞI KAYNAK OLDUĞU TAHMİN EDİLİYOR,BUNUN 20 MİLYAR DOLARI  BARIŞ KAPSAMINA GİRMESİ HEDEFLENİYOR.</a:t>
            </a:r>
          </a:p>
          <a:p>
            <a:r>
              <a:rPr lang="tr-TR" dirty="0" smtClean="0"/>
              <a:t>CUMHURİYETİN 32. VERGİ AFFI OLARAK KABUL EDİLEBİLİR.</a:t>
            </a:r>
          </a:p>
          <a:p>
            <a:endParaRPr lang="tr-TR" dirty="0">
              <a:solidFill>
                <a:srgbClr val="FF0000"/>
              </a:solidFill>
            </a:endParaRPr>
          </a:p>
        </p:txBody>
      </p:sp>
      <p:cxnSp>
        <p:nvCxnSpPr>
          <p:cNvPr id="12" name="Düz Bağlayıcı 11"/>
          <p:cNvCxnSpPr/>
          <p:nvPr/>
        </p:nvCxnSpPr>
        <p:spPr>
          <a:xfrm>
            <a:off x="179512" y="836712"/>
            <a:ext cx="6336704" cy="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16632"/>
            <a:ext cx="2381076" cy="1104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510834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aşlık 1"/>
          <p:cNvSpPr>
            <a:spLocks noGrp="1"/>
          </p:cNvSpPr>
          <p:nvPr>
            <p:ph type="title" idx="4294967295"/>
          </p:nvPr>
        </p:nvSpPr>
        <p:spPr>
          <a:xfrm>
            <a:off x="914400" y="188913"/>
            <a:ext cx="8229600" cy="1143000"/>
          </a:xfrm>
        </p:spPr>
        <p:txBody>
          <a:bodyPr>
            <a:normAutofit/>
          </a:bodyPr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4294967295"/>
          </p:nvPr>
        </p:nvSpPr>
        <p:spPr>
          <a:xfrm>
            <a:off x="0" y="1340768"/>
            <a:ext cx="9144000" cy="5328592"/>
          </a:xfrm>
        </p:spPr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12)RAPOR DEĞERLENDİRME KOMİSYONUYLA GÖRÜŞME HAKKI:</a:t>
            </a:r>
          </a:p>
          <a:p>
            <a:r>
              <a:rPr lang="tr-TR" dirty="0" smtClean="0"/>
              <a:t>MÜKELLEFİN TALEBİ HALİNDE VEYA KOMİSYON GEREKLİ GÖRÜR İSE</a:t>
            </a:r>
          </a:p>
          <a:p>
            <a:r>
              <a:rPr lang="tr-TR" dirty="0" smtClean="0">
                <a:solidFill>
                  <a:srgbClr val="FF0000"/>
                </a:solidFill>
              </a:rPr>
              <a:t>13)MUHBİRİN ADINI İSTEME HAKKI:</a:t>
            </a:r>
          </a:p>
          <a:p>
            <a:r>
              <a:rPr lang="tr-TR" dirty="0" smtClean="0"/>
              <a:t>İHBAR HAKSIZ ÇIKARSA (142)</a:t>
            </a:r>
          </a:p>
          <a:p>
            <a:r>
              <a:rPr lang="tr-TR" dirty="0" smtClean="0">
                <a:solidFill>
                  <a:srgbClr val="FF0000"/>
                </a:solidFill>
              </a:rPr>
              <a:t>14)UZLAŞMA ,DAVA AÇMA HAKLARI</a:t>
            </a:r>
          </a:p>
          <a:p>
            <a:endParaRPr lang="tr-TR" dirty="0"/>
          </a:p>
        </p:txBody>
      </p:sp>
      <p:cxnSp>
        <p:nvCxnSpPr>
          <p:cNvPr id="12" name="Düz Bağlayıcı 11"/>
          <p:cNvCxnSpPr/>
          <p:nvPr/>
        </p:nvCxnSpPr>
        <p:spPr>
          <a:xfrm>
            <a:off x="179512" y="836712"/>
            <a:ext cx="6336704" cy="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16632"/>
            <a:ext cx="2381076" cy="1104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510834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aşlık 1"/>
          <p:cNvSpPr>
            <a:spLocks noGrp="1"/>
          </p:cNvSpPr>
          <p:nvPr>
            <p:ph type="title" idx="4294967295"/>
          </p:nvPr>
        </p:nvSpPr>
        <p:spPr>
          <a:xfrm>
            <a:off x="914400" y="188913"/>
            <a:ext cx="8229600" cy="1143000"/>
          </a:xfrm>
        </p:spPr>
        <p:txBody>
          <a:bodyPr>
            <a:normAutofit/>
          </a:bodyPr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4294967295"/>
          </p:nvPr>
        </p:nvSpPr>
        <p:spPr>
          <a:xfrm>
            <a:off x="0" y="1196752"/>
            <a:ext cx="9144000" cy="5661248"/>
          </a:xfrm>
        </p:spPr>
        <p:txBody>
          <a:bodyPr/>
          <a:lstStyle/>
          <a:p>
            <a:pPr>
              <a:buNone/>
            </a:pPr>
            <a:r>
              <a:rPr lang="tr-TR" dirty="0" smtClean="0">
                <a:solidFill>
                  <a:srgbClr val="00B050"/>
                </a:solidFill>
              </a:rPr>
              <a:t>İNCELENEN MÜKELLEFİN YÜKÜMLÜLÜKLERİ:</a:t>
            </a:r>
          </a:p>
          <a:p>
            <a:pPr>
              <a:buNone/>
            </a:pPr>
            <a:endParaRPr lang="tr-TR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tr-TR" dirty="0" smtClean="0">
                <a:solidFill>
                  <a:srgbClr val="00B050"/>
                </a:solidFill>
              </a:rPr>
              <a:t>1)İNCELEMENİN YAPILACAĞI YER</a:t>
            </a:r>
            <a:r>
              <a:rPr lang="tr-TR" dirty="0" smtClean="0">
                <a:solidFill>
                  <a:srgbClr val="00B050"/>
                </a:solidFill>
                <a:sym typeface="Wingdings" pitchFamily="2" charset="2"/>
              </a:rPr>
              <a:t> (257)</a:t>
            </a:r>
          </a:p>
          <a:p>
            <a:pPr>
              <a:buNone/>
            </a:pPr>
            <a:r>
              <a:rPr lang="tr-TR" dirty="0" smtClean="0">
                <a:sym typeface="Wingdings" pitchFamily="2" charset="2"/>
              </a:rPr>
              <a:t>İŞYERİNDE ÇALIŞMA YERİ GÖSTERME,</a:t>
            </a:r>
          </a:p>
          <a:p>
            <a:pPr>
              <a:buNone/>
            </a:pPr>
            <a:r>
              <a:rPr lang="tr-TR" dirty="0" smtClean="0">
                <a:sym typeface="Wingdings" pitchFamily="2" charset="2"/>
              </a:rPr>
              <a:t>RESMİ SAATLERDE ÇALIŞMANIN SAĞLANMASI,</a:t>
            </a:r>
          </a:p>
          <a:p>
            <a:pPr>
              <a:buNone/>
            </a:pPr>
            <a:r>
              <a:rPr lang="tr-TR" dirty="0" smtClean="0">
                <a:sym typeface="Wingdings" pitchFamily="2" charset="2"/>
              </a:rPr>
              <a:t>İŞYERİNİ GEZDİRİP,İSTENİLEN YERLERİ GÖSTERME</a:t>
            </a:r>
          </a:p>
          <a:p>
            <a:pPr>
              <a:buNone/>
            </a:pPr>
            <a:endParaRPr lang="tr-TR" dirty="0" smtClean="0">
              <a:solidFill>
                <a:srgbClr val="92D050"/>
              </a:solidFill>
              <a:sym typeface="Wingdings" pitchFamily="2" charset="2"/>
            </a:endParaRPr>
          </a:p>
          <a:p>
            <a:pPr>
              <a:buNone/>
            </a:pPr>
            <a:r>
              <a:rPr lang="tr-TR" dirty="0" smtClean="0">
                <a:solidFill>
                  <a:srgbClr val="00B050"/>
                </a:solidFill>
                <a:sym typeface="Wingdings" pitchFamily="2" charset="2"/>
              </a:rPr>
              <a:t>2)DEFTER BELGE İBRAZI</a:t>
            </a:r>
            <a:endParaRPr lang="tr-TR" dirty="0" smtClean="0">
              <a:solidFill>
                <a:srgbClr val="00B050"/>
              </a:solidFill>
            </a:endParaRPr>
          </a:p>
          <a:p>
            <a:endParaRPr lang="tr-TR" dirty="0"/>
          </a:p>
        </p:txBody>
      </p:sp>
      <p:cxnSp>
        <p:nvCxnSpPr>
          <p:cNvPr id="12" name="Düz Bağlayıcı 11"/>
          <p:cNvCxnSpPr/>
          <p:nvPr/>
        </p:nvCxnSpPr>
        <p:spPr>
          <a:xfrm>
            <a:off x="179512" y="836712"/>
            <a:ext cx="6336704" cy="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16632"/>
            <a:ext cx="2381076" cy="1104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510834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aşlık 1"/>
          <p:cNvSpPr>
            <a:spLocks noGrp="1"/>
          </p:cNvSpPr>
          <p:nvPr>
            <p:ph type="title" idx="4294967295"/>
          </p:nvPr>
        </p:nvSpPr>
        <p:spPr>
          <a:xfrm>
            <a:off x="914400" y="188913"/>
            <a:ext cx="8229600" cy="1143000"/>
          </a:xfrm>
        </p:spPr>
        <p:txBody>
          <a:bodyPr>
            <a:normAutofit/>
          </a:bodyPr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4294967295"/>
          </p:nvPr>
        </p:nvSpPr>
        <p:spPr>
          <a:xfrm>
            <a:off x="0" y="1340768"/>
            <a:ext cx="9144000" cy="5517232"/>
          </a:xfrm>
        </p:spPr>
        <p:txBody>
          <a:bodyPr>
            <a:normAutofit lnSpcReduction="10000"/>
          </a:bodyPr>
          <a:lstStyle/>
          <a:p>
            <a:endParaRPr lang="tr-TR" dirty="0" smtClean="0">
              <a:solidFill>
                <a:srgbClr val="00B050"/>
              </a:solidFill>
            </a:endParaRPr>
          </a:p>
          <a:p>
            <a:r>
              <a:rPr lang="tr-TR" dirty="0" smtClean="0">
                <a:solidFill>
                  <a:srgbClr val="00B050"/>
                </a:solidFill>
              </a:rPr>
              <a:t>3)İNCELEME  SÜRECİYLE İLGİLİ SORUMLULUKLAR:</a:t>
            </a:r>
          </a:p>
          <a:p>
            <a:r>
              <a:rPr lang="tr-TR" dirty="0" smtClean="0"/>
              <a:t>HER TÜRLÜ BİLGİ VE İZAHATI VERMEK (257),</a:t>
            </a:r>
          </a:p>
          <a:p>
            <a:r>
              <a:rPr lang="tr-TR" dirty="0" smtClean="0"/>
              <a:t>134 E GÖRE FİİLİ ENVANTER YAPILACAK İSE GEREKLİ ARAÇ ,GEREÇ,PERSONEL TAHSİSİ</a:t>
            </a:r>
          </a:p>
          <a:p>
            <a:r>
              <a:rPr lang="tr-TR" dirty="0" smtClean="0"/>
              <a:t>148 E GÖRE İSTENİLEN BİLGİLER</a:t>
            </a:r>
          </a:p>
          <a:p>
            <a:r>
              <a:rPr lang="tr-TR" dirty="0" smtClean="0"/>
              <a:t>127/C YE GÖRE YOKLAMAYA  YETKİLİ MEMURLAR DA  YASAL DEFTER BELGE DIŞINDA BAŞKA DELİLLER GÖRÜRSE EL KOYABİLİR.</a:t>
            </a:r>
          </a:p>
          <a:p>
            <a:r>
              <a:rPr lang="tr-TR" dirty="0" smtClean="0"/>
              <a:t>TUTANAK İMZASINDAN İMTİNA HALLERİNDE DEFTERLER DAİREDE ALIKONUR(141/2)</a:t>
            </a:r>
          </a:p>
          <a:p>
            <a:endParaRPr lang="tr-TR" dirty="0" smtClean="0"/>
          </a:p>
          <a:p>
            <a:endParaRPr lang="tr-TR" dirty="0">
              <a:solidFill>
                <a:srgbClr val="00B050"/>
              </a:solidFill>
            </a:endParaRPr>
          </a:p>
        </p:txBody>
      </p:sp>
      <p:cxnSp>
        <p:nvCxnSpPr>
          <p:cNvPr id="12" name="Düz Bağlayıcı 11"/>
          <p:cNvCxnSpPr/>
          <p:nvPr/>
        </p:nvCxnSpPr>
        <p:spPr>
          <a:xfrm>
            <a:off x="179512" y="836712"/>
            <a:ext cx="6336704" cy="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16632"/>
            <a:ext cx="2381076" cy="1104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510834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aşlık 1"/>
          <p:cNvSpPr>
            <a:spLocks noGrp="1"/>
          </p:cNvSpPr>
          <p:nvPr>
            <p:ph type="title" idx="4294967295"/>
          </p:nvPr>
        </p:nvSpPr>
        <p:spPr>
          <a:xfrm>
            <a:off x="914400" y="188913"/>
            <a:ext cx="8229600" cy="1143000"/>
          </a:xfrm>
        </p:spPr>
        <p:txBody>
          <a:bodyPr>
            <a:normAutofit/>
          </a:bodyPr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4294967295"/>
          </p:nvPr>
        </p:nvSpPr>
        <p:spPr>
          <a:xfrm>
            <a:off x="0" y="1268760"/>
            <a:ext cx="9144000" cy="5589240"/>
          </a:xfrm>
        </p:spPr>
        <p:txBody>
          <a:bodyPr>
            <a:normAutofit fontScale="92500" lnSpcReduction="10000"/>
          </a:bodyPr>
          <a:lstStyle/>
          <a:p>
            <a:r>
              <a:rPr lang="tr-TR" dirty="0" smtClean="0">
                <a:solidFill>
                  <a:srgbClr val="FF0000"/>
                </a:solidFill>
              </a:rPr>
              <a:t>VERGİ İNCELEMELERİNE İLİŞKİN NOTLAR:</a:t>
            </a:r>
          </a:p>
          <a:p>
            <a:r>
              <a:rPr lang="tr-TR" dirty="0" smtClean="0">
                <a:solidFill>
                  <a:srgbClr val="FF0000"/>
                </a:solidFill>
              </a:rPr>
              <a:t>1)</a:t>
            </a:r>
            <a:r>
              <a:rPr lang="tr-TR" dirty="0" smtClean="0"/>
              <a:t>  YENİ YAPILANMAYLA BİRLİKTE KURUMSAL HAFIZA DEĞİŞECEK VE YENİ BİR EKOL OLUŞACAKTIR.</a:t>
            </a:r>
          </a:p>
          <a:p>
            <a:r>
              <a:rPr lang="tr-TR" dirty="0" smtClean="0">
                <a:solidFill>
                  <a:srgbClr val="FF0000"/>
                </a:solidFill>
              </a:rPr>
              <a:t>2)</a:t>
            </a:r>
            <a:r>
              <a:rPr lang="tr-TR" dirty="0" smtClean="0"/>
              <a:t>BU YENİ YAPILANMADA ORTA VE KÜÇÜK İŞLETMELER DAHA SIK VE DAHA KISA İNCELEME VE YOKLAMALARA TABİ OLACAK,BÜYÜK MÜKELLEFLER İSE  DAHA KAPSAMLI İNCELEMELERE KONU OLACAKTIR.</a:t>
            </a:r>
          </a:p>
          <a:p>
            <a:r>
              <a:rPr lang="tr-TR" dirty="0" smtClean="0">
                <a:solidFill>
                  <a:srgbClr val="FF0000"/>
                </a:solidFill>
              </a:rPr>
              <a:t>3)</a:t>
            </a:r>
            <a:r>
              <a:rPr lang="tr-TR" dirty="0" smtClean="0"/>
              <a:t>İNCELEME ELEMANININ  KİŞİSEL YORUM VE TARZI YERİNE STANDART VE OBJEKTİF METODLAR UYGULANACAKTIR.</a:t>
            </a:r>
          </a:p>
          <a:p>
            <a:r>
              <a:rPr lang="tr-TR" dirty="0" smtClean="0">
                <a:solidFill>
                  <a:srgbClr val="FF0000"/>
                </a:solidFill>
              </a:rPr>
              <a:t>4)</a:t>
            </a:r>
            <a:r>
              <a:rPr lang="tr-TR" dirty="0" smtClean="0"/>
              <a:t>İNCELEMELERDE BİLGİSAYAR VE OTOMASYONUN ÖNEMİ ARTACAKTIR.</a:t>
            </a:r>
            <a:endParaRPr lang="tr-TR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tr-TR" dirty="0" smtClean="0"/>
          </a:p>
          <a:p>
            <a:endParaRPr lang="tr-TR" dirty="0"/>
          </a:p>
        </p:txBody>
      </p:sp>
      <p:cxnSp>
        <p:nvCxnSpPr>
          <p:cNvPr id="12" name="Düz Bağlayıcı 11"/>
          <p:cNvCxnSpPr/>
          <p:nvPr/>
        </p:nvCxnSpPr>
        <p:spPr>
          <a:xfrm>
            <a:off x="179512" y="836712"/>
            <a:ext cx="6336704" cy="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16632"/>
            <a:ext cx="2381076" cy="1104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510834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aşlık 1"/>
          <p:cNvSpPr>
            <a:spLocks noGrp="1"/>
          </p:cNvSpPr>
          <p:nvPr>
            <p:ph type="title" idx="4294967295"/>
          </p:nvPr>
        </p:nvSpPr>
        <p:spPr>
          <a:xfrm>
            <a:off x="914400" y="188913"/>
            <a:ext cx="8229600" cy="1143000"/>
          </a:xfrm>
        </p:spPr>
        <p:txBody>
          <a:bodyPr>
            <a:normAutofit/>
          </a:bodyPr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4294967295"/>
          </p:nvPr>
        </p:nvSpPr>
        <p:spPr>
          <a:xfrm>
            <a:off x="0" y="1196752"/>
            <a:ext cx="9144000" cy="5661248"/>
          </a:xfrm>
        </p:spPr>
        <p:txBody>
          <a:bodyPr/>
          <a:lstStyle/>
          <a:p>
            <a:pPr>
              <a:buNone/>
            </a:pPr>
            <a:r>
              <a:rPr lang="tr-TR" dirty="0" smtClean="0">
                <a:solidFill>
                  <a:srgbClr val="FF0000"/>
                </a:solidFill>
              </a:rPr>
              <a:t> E-FATURA ,E-DEFTER UYGULAMASI BAŞLIYOR</a:t>
            </a:r>
          </a:p>
          <a:p>
            <a:pPr>
              <a:buNone/>
            </a:pPr>
            <a:r>
              <a:rPr lang="tr-TR" dirty="0" smtClean="0">
                <a:solidFill>
                  <a:srgbClr val="FF0000"/>
                </a:solidFill>
              </a:rPr>
              <a:t> 1)KİMLERİ KAPSIYOR?</a:t>
            </a:r>
          </a:p>
          <a:p>
            <a:pPr>
              <a:buNone/>
            </a:pPr>
            <a:r>
              <a:rPr lang="tr-TR" dirty="0" smtClean="0"/>
              <a:t>2011 YILINDA ;</a:t>
            </a:r>
          </a:p>
          <a:p>
            <a:pPr marL="514350" indent="-514350">
              <a:buAutoNum type="alphaUcParenR"/>
            </a:pPr>
            <a:r>
              <a:rPr lang="tr-TR" dirty="0" smtClean="0"/>
              <a:t>MADENİ YAĞ  LİSANSINA SAHİP ŞİRKETLERDEN MAL (HER TÜRLÜ) MAL ALMIŞ OLUP 2011   SATIŞ HASILATI 25 MİLYON TL Yİ GEÇENLER,</a:t>
            </a:r>
          </a:p>
          <a:p>
            <a:pPr marL="514350" indent="-514350">
              <a:buAutoNum type="alphaUcParenR"/>
            </a:pPr>
            <a:r>
              <a:rPr lang="tr-TR" dirty="0" smtClean="0"/>
              <a:t>KOLALI GAZOZ ,BİRA,ŞARAP,ALKOLLÜ İÇKİ,TÜTÜN MAMÜLLERİ İMAL VE İTHAL EDENLERDEN MAL SATIN ALMIŞ OLUP 2011  CİROSU 10 MİLYON TL Yİ GEÇENLER</a:t>
            </a:r>
          </a:p>
          <a:p>
            <a:pPr marL="514350" indent="-514350">
              <a:buAutoNum type="alphaUcParenR"/>
            </a:pPr>
            <a:endParaRPr lang="tr-TR" dirty="0" smtClean="0"/>
          </a:p>
          <a:p>
            <a:endParaRPr lang="tr-TR" dirty="0"/>
          </a:p>
        </p:txBody>
      </p:sp>
      <p:cxnSp>
        <p:nvCxnSpPr>
          <p:cNvPr id="12" name="Düz Bağlayıcı 11"/>
          <p:cNvCxnSpPr/>
          <p:nvPr/>
        </p:nvCxnSpPr>
        <p:spPr>
          <a:xfrm>
            <a:off x="179512" y="836712"/>
            <a:ext cx="6336704" cy="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16632"/>
            <a:ext cx="2381076" cy="1104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510834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aşlık 1"/>
          <p:cNvSpPr>
            <a:spLocks noGrp="1"/>
          </p:cNvSpPr>
          <p:nvPr>
            <p:ph type="title" idx="4294967295"/>
          </p:nvPr>
        </p:nvSpPr>
        <p:spPr>
          <a:xfrm>
            <a:off x="914400" y="188913"/>
            <a:ext cx="8229600" cy="1143000"/>
          </a:xfrm>
        </p:spPr>
        <p:txBody>
          <a:bodyPr>
            <a:normAutofit/>
          </a:bodyPr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4294967295"/>
          </p:nvPr>
        </p:nvSpPr>
        <p:spPr>
          <a:xfrm>
            <a:off x="0" y="1268760"/>
            <a:ext cx="9144000" cy="5589240"/>
          </a:xfrm>
        </p:spPr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NE  ZAMANDAN İTİBAREN?</a:t>
            </a:r>
          </a:p>
          <a:p>
            <a:r>
              <a:rPr lang="tr-TR" dirty="0" smtClean="0">
                <a:solidFill>
                  <a:srgbClr val="FF0000"/>
                </a:solidFill>
              </a:rPr>
              <a:t>E-FATURA UYGULAMASI İÇİN;</a:t>
            </a:r>
          </a:p>
          <a:p>
            <a:r>
              <a:rPr lang="tr-TR" dirty="0" smtClean="0"/>
              <a:t>EYLÜL 2013 TARİHİNDEN İTİBAREN,(ZORUNLU KAYITLI KULLANICILAR KENDİ ARALARINDA  E-FATURA KESMEYE BAŞLAYACAKLARDIR.)</a:t>
            </a:r>
          </a:p>
          <a:p>
            <a:r>
              <a:rPr lang="tr-TR" dirty="0" smtClean="0">
                <a:solidFill>
                  <a:srgbClr val="FF0000"/>
                </a:solidFill>
              </a:rPr>
              <a:t>E-DEFTER UYGULAMASI İÇİN;</a:t>
            </a:r>
          </a:p>
          <a:p>
            <a:r>
              <a:rPr lang="tr-TR" dirty="0" smtClean="0"/>
              <a:t>2014 TAKVİM YILI (PROGRAMINI KENDİ GELİŞTİRENLER İÇİN EYLÜL 2014</a:t>
            </a:r>
            <a:r>
              <a:rPr lang="tr-TR" dirty="0" smtClean="0">
                <a:solidFill>
                  <a:srgbClr val="FF0000"/>
                </a:solidFill>
              </a:rPr>
              <a:t> </a:t>
            </a:r>
            <a:r>
              <a:rPr lang="tr-TR" dirty="0" smtClean="0"/>
              <a:t>)</a:t>
            </a:r>
            <a:endParaRPr lang="tr-TR" dirty="0" smtClean="0">
              <a:solidFill>
                <a:srgbClr val="FF0000"/>
              </a:solidFill>
            </a:endParaRPr>
          </a:p>
          <a:p>
            <a:endParaRPr lang="tr-TR" dirty="0">
              <a:solidFill>
                <a:srgbClr val="FF0000"/>
              </a:solidFill>
            </a:endParaRPr>
          </a:p>
        </p:txBody>
      </p:sp>
      <p:cxnSp>
        <p:nvCxnSpPr>
          <p:cNvPr id="12" name="Düz Bağlayıcı 11"/>
          <p:cNvCxnSpPr/>
          <p:nvPr/>
        </p:nvCxnSpPr>
        <p:spPr>
          <a:xfrm>
            <a:off x="179512" y="836712"/>
            <a:ext cx="6336704" cy="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16632"/>
            <a:ext cx="2381076" cy="1104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510834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aşlık 1"/>
          <p:cNvSpPr>
            <a:spLocks noGrp="1"/>
          </p:cNvSpPr>
          <p:nvPr>
            <p:ph type="title" idx="4294967295"/>
          </p:nvPr>
        </p:nvSpPr>
        <p:spPr>
          <a:xfrm>
            <a:off x="914400" y="188913"/>
            <a:ext cx="8229600" cy="1143000"/>
          </a:xfrm>
        </p:spPr>
        <p:txBody>
          <a:bodyPr>
            <a:normAutofit/>
          </a:bodyPr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4294967295"/>
          </p:nvPr>
        </p:nvSpPr>
        <p:spPr>
          <a:xfrm>
            <a:off x="0" y="1196752"/>
            <a:ext cx="9144000" cy="5445224"/>
          </a:xfrm>
        </p:spPr>
        <p:txBody>
          <a:bodyPr>
            <a:normAutofit lnSpcReduction="10000"/>
          </a:bodyPr>
          <a:lstStyle/>
          <a:p>
            <a:r>
              <a:rPr lang="tr-TR" dirty="0" smtClean="0">
                <a:solidFill>
                  <a:srgbClr val="FF0000"/>
                </a:solidFill>
              </a:rPr>
              <a:t>NASIL?</a:t>
            </a:r>
          </a:p>
          <a:p>
            <a:r>
              <a:rPr lang="tr-TR" dirty="0" smtClean="0">
                <a:solidFill>
                  <a:srgbClr val="FF0000"/>
                </a:solidFill>
              </a:rPr>
              <a:t>1)</a:t>
            </a:r>
            <a:r>
              <a:rPr lang="tr-TR" dirty="0" smtClean="0"/>
              <a:t>GELİR İDARESİNİN SAĞLADIĞI  E-FATURA PORTALINI KULLANARAK,,</a:t>
            </a:r>
          </a:p>
          <a:p>
            <a:r>
              <a:rPr lang="tr-TR" dirty="0" smtClean="0">
                <a:solidFill>
                  <a:srgbClr val="FF0000"/>
                </a:solidFill>
              </a:rPr>
              <a:t>2)</a:t>
            </a:r>
            <a:r>
              <a:rPr lang="tr-TR" dirty="0" smtClean="0"/>
              <a:t>BİLGİ İŞLEM SİSİTEMLERİNİN ENTEGRASYONU,</a:t>
            </a:r>
            <a:endParaRPr lang="tr-TR" dirty="0" smtClean="0">
              <a:solidFill>
                <a:srgbClr val="FF0000"/>
              </a:solidFill>
            </a:endParaRPr>
          </a:p>
          <a:p>
            <a:r>
              <a:rPr lang="tr-TR" dirty="0" smtClean="0">
                <a:solidFill>
                  <a:srgbClr val="FF0000"/>
                </a:solidFill>
              </a:rPr>
              <a:t>CEZAİ YAPTIRIMLAR:</a:t>
            </a:r>
          </a:p>
          <a:p>
            <a:r>
              <a:rPr lang="tr-TR" dirty="0" smtClean="0">
                <a:solidFill>
                  <a:srgbClr val="FF0000"/>
                </a:solidFill>
              </a:rPr>
              <a:t>ZORUNLU OLDUĞU HALDE E- FATURA DÜZENLEMEYEN VE ALMAYANLAR ,KAĞIT FATURA  DÜZENLEYEN VE ALANLAR HİÇ DÜZENLENMEMİŞ</a:t>
            </a:r>
          </a:p>
          <a:p>
            <a:r>
              <a:rPr lang="tr-TR" dirty="0" smtClean="0">
                <a:solidFill>
                  <a:srgbClr val="FF0000"/>
                </a:solidFill>
              </a:rPr>
              <a:t>E-DEFTER </a:t>
            </a:r>
            <a:r>
              <a:rPr lang="tr-TR" smtClean="0">
                <a:solidFill>
                  <a:srgbClr val="FF0000"/>
                </a:solidFill>
              </a:rPr>
              <a:t>TUTMAYANLAR  HİÇ DEFTER TUTMAMIŞ SAYILIRLAR</a:t>
            </a:r>
            <a:endParaRPr lang="tr-TR" dirty="0">
              <a:solidFill>
                <a:srgbClr val="FF0000"/>
              </a:solidFill>
            </a:endParaRPr>
          </a:p>
        </p:txBody>
      </p:sp>
      <p:cxnSp>
        <p:nvCxnSpPr>
          <p:cNvPr id="12" name="Düz Bağlayıcı 11"/>
          <p:cNvCxnSpPr/>
          <p:nvPr/>
        </p:nvCxnSpPr>
        <p:spPr>
          <a:xfrm>
            <a:off x="179512" y="836712"/>
            <a:ext cx="6336704" cy="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16632"/>
            <a:ext cx="2381076" cy="1104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510834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4" name="13 Alt Başlık"/>
          <p:cNvSpPr>
            <a:spLocks noGrp="1"/>
          </p:cNvSpPr>
          <p:nvPr>
            <p:ph type="subTitle" idx="1"/>
          </p:nvPr>
        </p:nvSpPr>
        <p:spPr>
          <a:xfrm>
            <a:off x="179512" y="980728"/>
            <a:ext cx="8964488" cy="5688632"/>
          </a:xfrm>
        </p:spPr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KOD UYGULAMASI</a:t>
            </a:r>
          </a:p>
          <a:p>
            <a:r>
              <a:rPr lang="tr-TR" dirty="0" smtClean="0">
                <a:solidFill>
                  <a:schemeClr val="tx1"/>
                </a:solidFill>
              </a:rPr>
              <a:t>Kod uygulaması 84 </a:t>
            </a:r>
            <a:r>
              <a:rPr lang="tr-TR" dirty="0" err="1" smtClean="0">
                <a:solidFill>
                  <a:schemeClr val="tx1"/>
                </a:solidFill>
              </a:rPr>
              <a:t>nolu</a:t>
            </a:r>
            <a:r>
              <a:rPr lang="tr-TR" dirty="0" smtClean="0">
                <a:solidFill>
                  <a:schemeClr val="tx1"/>
                </a:solidFill>
              </a:rPr>
              <a:t> Tebliği müteakiben a)Haksız iade uygulamasını engellemek</a:t>
            </a:r>
          </a:p>
          <a:p>
            <a:r>
              <a:rPr lang="tr-TR" dirty="0" smtClean="0">
                <a:solidFill>
                  <a:schemeClr val="tx1"/>
                </a:solidFill>
              </a:rPr>
              <a:t>n-b)Haklı iade </a:t>
            </a:r>
            <a:r>
              <a:rPr lang="tr-TR" dirty="0" err="1" smtClean="0">
                <a:solidFill>
                  <a:schemeClr val="tx1"/>
                </a:solidFill>
              </a:rPr>
              <a:t>taleplarini</a:t>
            </a:r>
            <a:r>
              <a:rPr lang="tr-TR" dirty="0" smtClean="0">
                <a:solidFill>
                  <a:schemeClr val="tx1"/>
                </a:solidFill>
              </a:rPr>
              <a:t> zamanında yerine getirmek için uygulamaya konuldu</a:t>
            </a:r>
          </a:p>
          <a:p>
            <a:r>
              <a:rPr lang="tr-TR" dirty="0" smtClean="0">
                <a:solidFill>
                  <a:srgbClr val="FF0000"/>
                </a:solidFill>
              </a:rPr>
              <a:t>ANCAK ZAMAN İÇİNDE CİDDİ SIKINTILARA YOL AÇTI,KODA GİRMEK KOLAY , ÇIKMAK ZOR OLDUĞU İÇİN VE YANLIŞ TESPİTLER DÜRÜST MÜKELLEFLERİN TİCARİ  İLİŞKİLERİNİ TERS ETKİLEDİĞİ İÇİN DURDURULDU.</a:t>
            </a:r>
          </a:p>
          <a:p>
            <a:endParaRPr lang="tr-TR" dirty="0">
              <a:solidFill>
                <a:srgbClr val="FF0000"/>
              </a:solidFill>
            </a:endParaRPr>
          </a:p>
        </p:txBody>
      </p:sp>
      <p:cxnSp>
        <p:nvCxnSpPr>
          <p:cNvPr id="12" name="Düz Bağlayıcı 11"/>
          <p:cNvCxnSpPr/>
          <p:nvPr/>
        </p:nvCxnSpPr>
        <p:spPr>
          <a:xfrm>
            <a:off x="179512" y="861864"/>
            <a:ext cx="6336704" cy="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16632"/>
            <a:ext cx="2381076" cy="1104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510834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aşlık 1"/>
          <p:cNvSpPr>
            <a:spLocks noGrp="1"/>
          </p:cNvSpPr>
          <p:nvPr>
            <p:ph type="ctrTitle"/>
          </p:nvPr>
        </p:nvSpPr>
        <p:spPr>
          <a:xfrm>
            <a:off x="611560" y="1340768"/>
            <a:ext cx="7772400" cy="1470025"/>
          </a:xfrm>
        </p:spPr>
        <p:txBody>
          <a:bodyPr/>
          <a:lstStyle/>
          <a:p>
            <a:r>
              <a:rPr lang="tr-TR" smtClean="0"/>
              <a:t>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251520" y="1124744"/>
            <a:ext cx="8892480" cy="5733256"/>
          </a:xfrm>
        </p:spPr>
        <p:txBody>
          <a:bodyPr/>
          <a:lstStyle/>
          <a:p>
            <a:r>
              <a:rPr lang="tr-TR" dirty="0" smtClean="0"/>
              <a:t>ANCAK 2010 DAN İTİBAREN </a:t>
            </a:r>
            <a:r>
              <a:rPr lang="tr-TR" dirty="0" smtClean="0">
                <a:solidFill>
                  <a:srgbClr val="FF0000"/>
                </a:solidFill>
              </a:rPr>
              <a:t>KDV VİRA PROJESİYLE BİRLİKTE GETİRİLEN  ‘’ÖZEL ESASLARA TABİİ </a:t>
            </a:r>
            <a:r>
              <a:rPr lang="tr-TR" dirty="0" smtClean="0">
                <a:solidFill>
                  <a:schemeClr val="bg1">
                    <a:lumMod val="50000"/>
                  </a:schemeClr>
                </a:solidFill>
              </a:rPr>
              <a:t>MÜKELLEFLER</a:t>
            </a:r>
            <a:r>
              <a:rPr lang="tr-TR" dirty="0" smtClean="0">
                <a:solidFill>
                  <a:srgbClr val="FF0000"/>
                </a:solidFill>
              </a:rPr>
              <a:t> LİSTESİ ‘’</a:t>
            </a:r>
            <a:r>
              <a:rPr lang="tr-TR" dirty="0" smtClean="0">
                <a:solidFill>
                  <a:schemeClr val="bg1">
                    <a:lumMod val="50000"/>
                  </a:schemeClr>
                </a:solidFill>
              </a:rPr>
              <a:t>KOD UYGULAMASININ YERİNE GEÇMİŞ OLDU. (2010/72 SAYILI İÇ GENELGE İLE)</a:t>
            </a:r>
          </a:p>
          <a:p>
            <a:r>
              <a:rPr lang="tr-TR" dirty="0" smtClean="0">
                <a:solidFill>
                  <a:schemeClr val="bg1">
                    <a:lumMod val="50000"/>
                  </a:schemeClr>
                </a:solidFill>
              </a:rPr>
              <a:t>İNCELEME ELEMANLARIN YAZDIKLARI SMYB DÜZENLEME KULLANMA RAPORLARINA EK 1 TABLO İLE BUNLARLA İŞ YAPANLARI VD NE BİLDİRİR </a:t>
            </a:r>
            <a:r>
              <a:rPr lang="tr-TR" dirty="0" smtClean="0">
                <a:solidFill>
                  <a:srgbClr val="FF0000"/>
                </a:solidFill>
              </a:rPr>
              <a:t>VEYA</a:t>
            </a:r>
          </a:p>
          <a:p>
            <a:r>
              <a:rPr lang="tr-TR" dirty="0" smtClean="0">
                <a:solidFill>
                  <a:schemeClr val="bg1">
                    <a:lumMod val="50000"/>
                  </a:schemeClr>
                </a:solidFill>
              </a:rPr>
              <a:t>BA BS FORMLARI ÇAPRAZ KONTROLÜ </a:t>
            </a:r>
            <a:r>
              <a:rPr lang="tr-TR" dirty="0" smtClean="0">
                <a:solidFill>
                  <a:srgbClr val="FF0000"/>
                </a:solidFill>
              </a:rPr>
              <a:t>VEYA</a:t>
            </a:r>
            <a:r>
              <a:rPr lang="tr-TR" dirty="0" smtClean="0">
                <a:solidFill>
                  <a:schemeClr val="bg1">
                    <a:lumMod val="50000"/>
                  </a:schemeClr>
                </a:solidFill>
              </a:rPr>
              <a:t> VD YOKLAMALARI İLE </a:t>
            </a:r>
            <a:r>
              <a:rPr lang="tr-TR" dirty="0" smtClean="0">
                <a:solidFill>
                  <a:srgbClr val="FF0000"/>
                </a:solidFill>
              </a:rPr>
              <a:t>ÖZEL MÜKELLEFLER LİSTESİ OLUŞTURULUR</a:t>
            </a:r>
            <a:endParaRPr lang="tr-TR" dirty="0" smtClean="0">
              <a:solidFill>
                <a:schemeClr val="bg1">
                  <a:lumMod val="50000"/>
                </a:schemeClr>
              </a:solidFill>
            </a:endParaRPr>
          </a:p>
          <a:p>
            <a:endParaRPr lang="tr-TR" dirty="0" smtClean="0">
              <a:solidFill>
                <a:srgbClr val="FF0000"/>
              </a:solidFill>
            </a:endParaRPr>
          </a:p>
        </p:txBody>
      </p:sp>
      <p:cxnSp>
        <p:nvCxnSpPr>
          <p:cNvPr id="12" name="Düz Bağlayıcı 11"/>
          <p:cNvCxnSpPr/>
          <p:nvPr/>
        </p:nvCxnSpPr>
        <p:spPr>
          <a:xfrm>
            <a:off x="251520" y="980728"/>
            <a:ext cx="6720533" cy="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16632"/>
            <a:ext cx="2381076" cy="1104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510834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>
                <a:solidFill>
                  <a:srgbClr val="FF0000"/>
                </a:solidFill>
              </a:rPr>
              <a:t>KDVİRA SİSTEMİ NEDİR ?</a:t>
            </a:r>
          </a:p>
          <a:p>
            <a:r>
              <a:rPr lang="tr-TR" dirty="0" smtClean="0"/>
              <a:t>Gelir idaresinin 2010 yılından itibaren</a:t>
            </a:r>
          </a:p>
          <a:p>
            <a:r>
              <a:rPr lang="tr-TR" dirty="0" smtClean="0"/>
              <a:t>E-listeler,E-Beyannameler,Gümrük,İnceleme ,Yoklama gibi kaynaklardan elde  ettiği verilerle ;SAHTE BELGE RİSK ANALİZ PROGRAMININ  da desteğiyle her mükellefi risk analiz puanıyla değerlendirip SMYB DÜZENLEME ,KULLANMA İHTİMALİNİ HESAPLADIĞI  OTOMASYON PROJESİDİR </a:t>
            </a:r>
          </a:p>
        </p:txBody>
      </p:sp>
      <p:cxnSp>
        <p:nvCxnSpPr>
          <p:cNvPr id="12" name="Düz Bağlayıcı 11"/>
          <p:cNvCxnSpPr/>
          <p:nvPr/>
        </p:nvCxnSpPr>
        <p:spPr>
          <a:xfrm>
            <a:off x="179512" y="861864"/>
            <a:ext cx="6336704" cy="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16632"/>
            <a:ext cx="2381076" cy="1104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510834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aşlık 1"/>
          <p:cNvSpPr>
            <a:spLocks noGrp="1"/>
          </p:cNvSpPr>
          <p:nvPr>
            <p:ph type="title" idx="4294967295"/>
          </p:nvPr>
        </p:nvSpPr>
        <p:spPr>
          <a:xfrm>
            <a:off x="914400" y="188913"/>
            <a:ext cx="8229600" cy="1143000"/>
          </a:xfrm>
        </p:spPr>
        <p:txBody>
          <a:bodyPr>
            <a:normAutofit/>
          </a:bodyPr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4294967295"/>
          </p:nvPr>
        </p:nvSpPr>
        <p:spPr>
          <a:xfrm>
            <a:off x="0" y="1340768"/>
            <a:ext cx="9144000" cy="5256584"/>
          </a:xfrm>
        </p:spPr>
        <p:txBody>
          <a:bodyPr>
            <a:normAutofit lnSpcReduction="10000"/>
          </a:bodyPr>
          <a:lstStyle/>
          <a:p>
            <a:r>
              <a:rPr lang="tr-TR" dirty="0" smtClean="0">
                <a:solidFill>
                  <a:srgbClr val="FF0000"/>
                </a:solidFill>
              </a:rPr>
              <a:t>VARLIK BARIŞI NEDİR ?</a:t>
            </a:r>
          </a:p>
          <a:p>
            <a:r>
              <a:rPr lang="tr-TR" dirty="0" smtClean="0">
                <a:solidFill>
                  <a:schemeClr val="tx2"/>
                </a:solidFill>
              </a:rPr>
              <a:t> ÖZELLİKLE YURTDIŞINDAKİ VARLIKLARIN TÜRKİYE EKONOMİSİNE GERİ KAZANDIRILMASI AMACINI TAŞIR,VERGİSEL AVANTAJLARI BU AMACI SAĞLAMAK İÇİN ZORUNLULUKTUR.</a:t>
            </a:r>
          </a:p>
          <a:p>
            <a:r>
              <a:rPr lang="tr-TR" dirty="0" smtClean="0">
                <a:solidFill>
                  <a:schemeClr val="accent2"/>
                </a:solidFill>
              </a:rPr>
              <a:t>YURTDIŞINDA 15 NİSAN TARİHİ İTİBARİYLE MEVCUT OLDUĞU KANAAT VERİCİ VESİKALARLA KANITLANAN</a:t>
            </a:r>
          </a:p>
          <a:p>
            <a:r>
              <a:rPr lang="tr-TR" dirty="0" smtClean="0">
                <a:solidFill>
                  <a:schemeClr val="accent2"/>
                </a:solidFill>
              </a:rPr>
              <a:t>PARA,</a:t>
            </a:r>
          </a:p>
          <a:p>
            <a:r>
              <a:rPr lang="tr-TR" dirty="0" smtClean="0">
                <a:solidFill>
                  <a:schemeClr val="accent2"/>
                </a:solidFill>
              </a:rPr>
              <a:t>ALTIN,</a:t>
            </a:r>
          </a:p>
          <a:p>
            <a:endParaRPr lang="tr-TR" dirty="0"/>
          </a:p>
        </p:txBody>
      </p:sp>
      <p:cxnSp>
        <p:nvCxnSpPr>
          <p:cNvPr id="12" name="Düz Bağlayıcı 11"/>
          <p:cNvCxnSpPr/>
          <p:nvPr/>
        </p:nvCxnSpPr>
        <p:spPr>
          <a:xfrm>
            <a:off x="179512" y="836712"/>
            <a:ext cx="6336704" cy="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16632"/>
            <a:ext cx="2381076" cy="1104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510834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NASIL ÇALIŞIR ?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 İADE TALEP EDEN MÜKELLEFLER HER DÖNEM KDV BEYANNAMESİYLE BİRLİKTE</a:t>
            </a:r>
          </a:p>
          <a:p>
            <a:r>
              <a:rPr lang="tr-TR" dirty="0" smtClean="0"/>
              <a:t>1)İNDİRİLECEK KDV LİSTESİ,</a:t>
            </a:r>
          </a:p>
          <a:p>
            <a:r>
              <a:rPr lang="tr-TR" dirty="0" smtClean="0"/>
              <a:t>2)YÜKLENİM LİSTESİ,</a:t>
            </a:r>
          </a:p>
          <a:p>
            <a:r>
              <a:rPr lang="tr-TR" dirty="0" smtClean="0"/>
              <a:t>3)SATIŞ FATURALARI LİSTESİ,</a:t>
            </a:r>
          </a:p>
          <a:p>
            <a:r>
              <a:rPr lang="tr-TR" dirty="0" smtClean="0"/>
              <a:t>4)GÇB LİSTESİ</a:t>
            </a:r>
          </a:p>
          <a:p>
            <a:r>
              <a:rPr lang="tr-TR" dirty="0" smtClean="0"/>
              <a:t>İNTERNET ÜZERİNDEN VD NE BİLDİRİR.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aşlık 1"/>
          <p:cNvSpPr>
            <a:spLocks noGrp="1"/>
          </p:cNvSpPr>
          <p:nvPr>
            <p:ph type="title" idx="4294967295"/>
          </p:nvPr>
        </p:nvSpPr>
        <p:spPr>
          <a:xfrm>
            <a:off x="914400" y="188913"/>
            <a:ext cx="8229600" cy="1143000"/>
          </a:xfrm>
        </p:spPr>
        <p:txBody>
          <a:bodyPr>
            <a:normAutofit/>
          </a:bodyPr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4294967295"/>
          </p:nvPr>
        </p:nvSpPr>
        <p:spPr>
          <a:xfrm>
            <a:off x="0" y="1268760"/>
            <a:ext cx="9144000" cy="5589240"/>
          </a:xfrm>
        </p:spPr>
        <p:txBody>
          <a:bodyPr/>
          <a:lstStyle/>
          <a:p>
            <a:endParaRPr lang="tr-TR" dirty="0" smtClean="0">
              <a:solidFill>
                <a:srgbClr val="FF0000"/>
              </a:solidFill>
            </a:endParaRPr>
          </a:p>
          <a:p>
            <a:r>
              <a:rPr lang="tr-TR" dirty="0" smtClean="0">
                <a:solidFill>
                  <a:srgbClr val="FF0000"/>
                </a:solidFill>
              </a:rPr>
              <a:t>ÖZEL ESASLARDAN GENEL ESASLARA  GEÇİŞ:</a:t>
            </a:r>
          </a:p>
          <a:p>
            <a:r>
              <a:rPr lang="tr-TR" dirty="0" smtClean="0">
                <a:solidFill>
                  <a:srgbClr val="FF0000"/>
                </a:solidFill>
              </a:rPr>
              <a:t>I)SAHTE BELGE DÜZENLEYENLER</a:t>
            </a:r>
            <a:r>
              <a:rPr lang="tr-TR" dirty="0" smtClean="0">
                <a:solidFill>
                  <a:srgbClr val="FF0000"/>
                </a:solidFill>
              </a:rPr>
              <a:t>: (MEVCUT İADE  4 KAT TEMİNAT VEYA VİR)</a:t>
            </a:r>
            <a:endParaRPr lang="tr-TR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tr-TR" dirty="0" smtClean="0"/>
              <a:t> 1)NİHAİ YARGI KARARI İLE TERKİN,</a:t>
            </a:r>
          </a:p>
          <a:p>
            <a:pPr>
              <a:buNone/>
            </a:pPr>
            <a:r>
              <a:rPr lang="tr-TR" dirty="0" smtClean="0"/>
              <a:t>  </a:t>
            </a:r>
            <a:r>
              <a:rPr lang="tr-TR" dirty="0" smtClean="0"/>
              <a:t>2)ÖDEME VEYA</a:t>
            </a:r>
            <a:endParaRPr lang="tr-TR" dirty="0" smtClean="0"/>
          </a:p>
          <a:p>
            <a:pPr>
              <a:buNone/>
            </a:pPr>
            <a:r>
              <a:rPr lang="tr-TR" dirty="0" smtClean="0"/>
              <a:t>  </a:t>
            </a:r>
            <a:r>
              <a:rPr lang="tr-TR" dirty="0" smtClean="0"/>
              <a:t>YÜKSELTİLMİŞ </a:t>
            </a:r>
            <a:r>
              <a:rPr lang="tr-TR" dirty="0" smtClean="0"/>
              <a:t>TEMİNAT (%400) </a:t>
            </a:r>
            <a:endParaRPr lang="tr-TR" dirty="0" smtClean="0"/>
          </a:p>
          <a:p>
            <a:pPr>
              <a:buNone/>
            </a:pPr>
            <a:r>
              <a:rPr lang="tr-TR" dirty="0" smtClean="0"/>
              <a:t>   İLE BİRLİKTE</a:t>
            </a:r>
            <a:r>
              <a:rPr lang="tr-TR" dirty="0" smtClean="0"/>
              <a:t> </a:t>
            </a:r>
            <a:r>
              <a:rPr lang="tr-TR" dirty="0" smtClean="0"/>
              <a:t>EN AZ BİR OLUMLU VERGİ İNCELEME </a:t>
            </a:r>
            <a:r>
              <a:rPr lang="tr-TR" dirty="0" smtClean="0"/>
              <a:t>RAPORU (84/2-1-2)</a:t>
            </a:r>
            <a:endParaRPr lang="tr-TR" dirty="0"/>
          </a:p>
        </p:txBody>
      </p:sp>
      <p:cxnSp>
        <p:nvCxnSpPr>
          <p:cNvPr id="12" name="Düz Bağlayıcı 11"/>
          <p:cNvCxnSpPr/>
          <p:nvPr/>
        </p:nvCxnSpPr>
        <p:spPr>
          <a:xfrm>
            <a:off x="179512" y="836712"/>
            <a:ext cx="6336704" cy="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16632"/>
            <a:ext cx="2381076" cy="1104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510834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aşlık 1"/>
          <p:cNvSpPr>
            <a:spLocks noGrp="1"/>
          </p:cNvSpPr>
          <p:nvPr>
            <p:ph type="title"/>
          </p:nvPr>
        </p:nvSpPr>
        <p:spPr>
          <a:xfrm>
            <a:off x="-324544" y="0"/>
            <a:ext cx="8229600" cy="1143000"/>
          </a:xfrm>
        </p:spPr>
        <p:txBody>
          <a:bodyPr>
            <a:normAutofit/>
          </a:bodyPr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4294967295"/>
          </p:nvPr>
        </p:nvSpPr>
        <p:spPr>
          <a:xfrm>
            <a:off x="0" y="1196752"/>
            <a:ext cx="9144000" cy="5661248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tr-TR" dirty="0" smtClean="0">
                <a:solidFill>
                  <a:srgbClr val="FF0000"/>
                </a:solidFill>
              </a:rPr>
              <a:t>II)SMYB </a:t>
            </a:r>
            <a:r>
              <a:rPr lang="tr-TR" dirty="0" smtClean="0">
                <a:solidFill>
                  <a:srgbClr val="FF0000"/>
                </a:solidFill>
              </a:rPr>
              <a:t>DÜZENLEYENDEN MAL ALANLAR; (</a:t>
            </a:r>
            <a:r>
              <a:rPr lang="tr-TR" dirty="0" smtClean="0">
                <a:solidFill>
                  <a:srgbClr val="FF0000"/>
                </a:solidFill>
              </a:rPr>
              <a:t>KULLANAN RAPORU BULUNAN (84/2.2.2)( MEVCUT İADE 4 KAT)</a:t>
            </a:r>
            <a:endParaRPr lang="tr-TR" dirty="0" smtClean="0">
              <a:solidFill>
                <a:srgbClr val="FF0000"/>
              </a:solidFill>
            </a:endParaRPr>
          </a:p>
          <a:p>
            <a:r>
              <a:rPr lang="tr-TR" dirty="0" smtClean="0"/>
              <a:t>1)DÜZELTME VEYA </a:t>
            </a:r>
            <a:endParaRPr lang="tr-TR" dirty="0" smtClean="0"/>
          </a:p>
          <a:p>
            <a:r>
              <a:rPr lang="tr-TR" dirty="0" smtClean="0"/>
              <a:t>2) </a:t>
            </a:r>
            <a:r>
              <a:rPr lang="tr-TR" dirty="0" smtClean="0"/>
              <a:t> TEMİNAT (RAPORDA VERGİ,CEZA,FAİZ TESPİTTE DÖRT KAT) VEYA</a:t>
            </a:r>
            <a:endParaRPr lang="tr-TR" dirty="0" smtClean="0"/>
          </a:p>
          <a:p>
            <a:r>
              <a:rPr lang="tr-TR" dirty="0" smtClean="0"/>
              <a:t>3)ZAMANAŞIMI  /84/3-1-4)VEYA</a:t>
            </a:r>
            <a:endParaRPr lang="tr-TR" dirty="0" smtClean="0"/>
          </a:p>
          <a:p>
            <a:r>
              <a:rPr lang="tr-TR" dirty="0" smtClean="0"/>
              <a:t>4)TEVKİFAT VEYA </a:t>
            </a:r>
            <a:endParaRPr lang="tr-TR" dirty="0" smtClean="0"/>
          </a:p>
          <a:p>
            <a:r>
              <a:rPr lang="tr-TR" dirty="0" smtClean="0"/>
              <a:t>5)AKSİNE YARGI KARARI (EN AZ %95 İ TERKİN EDEN) VEYA </a:t>
            </a:r>
            <a:r>
              <a:rPr lang="tr-TR" dirty="0" smtClean="0"/>
              <a:t>YD VEYA </a:t>
            </a:r>
            <a:endParaRPr lang="tr-TR" dirty="0" smtClean="0"/>
          </a:p>
          <a:p>
            <a:r>
              <a:rPr lang="tr-TR" dirty="0" smtClean="0"/>
              <a:t>6)ÖDEME (VERGİ DAİRESİNE </a:t>
            </a:r>
            <a:r>
              <a:rPr lang="tr-TR" dirty="0" smtClean="0"/>
              <a:t> CEZALAR DAHİL BORCUN </a:t>
            </a:r>
            <a:r>
              <a:rPr lang="tr-TR" dirty="0" smtClean="0"/>
              <a:t>ÖDENMESİ</a:t>
            </a:r>
            <a:r>
              <a:rPr lang="tr-TR" dirty="0" smtClean="0"/>
              <a:t>) VEYA </a:t>
            </a:r>
            <a:endParaRPr lang="tr-TR" dirty="0" smtClean="0"/>
          </a:p>
          <a:p>
            <a:r>
              <a:rPr lang="tr-TR" dirty="0" smtClean="0"/>
              <a:t>7)SONRAKİ DÖNEMLERDE  EN AZ BİR OLUMLU VİR</a:t>
            </a:r>
            <a:endParaRPr lang="tr-TR" dirty="0"/>
          </a:p>
        </p:txBody>
      </p:sp>
      <p:cxnSp>
        <p:nvCxnSpPr>
          <p:cNvPr id="12" name="Düz Bağlayıcı 11"/>
          <p:cNvCxnSpPr/>
          <p:nvPr/>
        </p:nvCxnSpPr>
        <p:spPr>
          <a:xfrm>
            <a:off x="179512" y="861864"/>
            <a:ext cx="6336704" cy="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762924" y="260648"/>
            <a:ext cx="2381076" cy="1104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510834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aşlık 1"/>
          <p:cNvSpPr>
            <a:spLocks noGrp="1"/>
          </p:cNvSpPr>
          <p:nvPr>
            <p:ph type="title" idx="4294967295"/>
          </p:nvPr>
        </p:nvSpPr>
        <p:spPr>
          <a:xfrm>
            <a:off x="914400" y="188913"/>
            <a:ext cx="8229600" cy="1143000"/>
          </a:xfrm>
        </p:spPr>
        <p:txBody>
          <a:bodyPr>
            <a:normAutofit/>
          </a:bodyPr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4294967295"/>
          </p:nvPr>
        </p:nvSpPr>
        <p:spPr>
          <a:xfrm>
            <a:off x="0" y="1268760"/>
            <a:ext cx="9144000" cy="5589240"/>
          </a:xfrm>
        </p:spPr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III)SMYB DÜZENLEME TESPİTİ OLAN (MEVCUT İADEYİ VİR)</a:t>
            </a:r>
            <a:endParaRPr lang="tr-TR" dirty="0" smtClean="0"/>
          </a:p>
          <a:p>
            <a:r>
              <a:rPr lang="tr-TR" dirty="0" smtClean="0"/>
              <a:t>SONRAKİ DÖNEMLER VİR  VEYA 4 KAT TEMİNAT</a:t>
            </a:r>
          </a:p>
          <a:p>
            <a:r>
              <a:rPr lang="tr-TR" dirty="0" smtClean="0">
                <a:solidFill>
                  <a:srgbClr val="FF0000"/>
                </a:solidFill>
              </a:rPr>
              <a:t>IV)SMYB KULLANMA TESPİTİ OLAN</a:t>
            </a:r>
          </a:p>
          <a:p>
            <a:r>
              <a:rPr lang="tr-TR" dirty="0" smtClean="0"/>
              <a:t>YA O KISMI TENZİL EDECEK,</a:t>
            </a:r>
          </a:p>
          <a:p>
            <a:r>
              <a:rPr lang="tr-TR" dirty="0" smtClean="0"/>
              <a:t>VEYA O KISMA DÖRT KAT TEMİNAT GÖSTERECEK</a:t>
            </a:r>
            <a:endParaRPr lang="tr-TR" dirty="0" smtClean="0"/>
          </a:p>
          <a:p>
            <a:endParaRPr lang="tr-TR" dirty="0"/>
          </a:p>
        </p:txBody>
      </p:sp>
      <p:cxnSp>
        <p:nvCxnSpPr>
          <p:cNvPr id="12" name="Düz Bağlayıcı 11"/>
          <p:cNvCxnSpPr/>
          <p:nvPr/>
        </p:nvCxnSpPr>
        <p:spPr>
          <a:xfrm>
            <a:off x="179512" y="836712"/>
            <a:ext cx="6336704" cy="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16632"/>
            <a:ext cx="2381076" cy="1104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510834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aşlık 1"/>
          <p:cNvSpPr>
            <a:spLocks noGrp="1"/>
          </p:cNvSpPr>
          <p:nvPr>
            <p:ph type="title"/>
          </p:nvPr>
        </p:nvSpPr>
        <p:spPr>
          <a:xfrm>
            <a:off x="-324544" y="0"/>
            <a:ext cx="8229600" cy="1143000"/>
          </a:xfrm>
        </p:spPr>
        <p:txBody>
          <a:bodyPr>
            <a:normAutofit/>
          </a:bodyPr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4294967295"/>
          </p:nvPr>
        </p:nvSpPr>
        <p:spPr>
          <a:xfrm>
            <a:off x="0" y="1052736"/>
            <a:ext cx="9144000" cy="5328592"/>
          </a:xfrm>
        </p:spPr>
        <p:txBody>
          <a:bodyPr>
            <a:normAutofit lnSpcReduction="10000"/>
          </a:bodyPr>
          <a:lstStyle/>
          <a:p>
            <a:endParaRPr lang="tr-TR" dirty="0" smtClean="0"/>
          </a:p>
          <a:p>
            <a:r>
              <a:rPr lang="tr-TR" dirty="0" smtClean="0">
                <a:solidFill>
                  <a:srgbClr val="FF0000"/>
                </a:solidFill>
              </a:rPr>
              <a:t>V)ADRESTE </a:t>
            </a:r>
            <a:r>
              <a:rPr lang="tr-TR" dirty="0" smtClean="0">
                <a:solidFill>
                  <a:srgbClr val="FF0000"/>
                </a:solidFill>
              </a:rPr>
              <a:t>BULUNMAYAN VEYA RESEN KAPATILANDAN MAL </a:t>
            </a:r>
            <a:r>
              <a:rPr lang="tr-TR" dirty="0" smtClean="0">
                <a:solidFill>
                  <a:srgbClr val="FF0000"/>
                </a:solidFill>
              </a:rPr>
              <a:t>ALAN ( 84/3)</a:t>
            </a:r>
            <a:endParaRPr lang="tr-TR" dirty="0" smtClean="0">
              <a:solidFill>
                <a:srgbClr val="FF0000"/>
              </a:solidFill>
            </a:endParaRPr>
          </a:p>
          <a:p>
            <a:r>
              <a:rPr lang="tr-TR" dirty="0" smtClean="0"/>
              <a:t>1)YUKARIDAKİ YOLLAR,</a:t>
            </a:r>
          </a:p>
          <a:p>
            <a:r>
              <a:rPr lang="tr-TR" dirty="0" smtClean="0"/>
              <a:t>2)TİCARET YAPILAN DÖNEMDE FAAL OLDUĞU İSPAT EDİLİRSE</a:t>
            </a:r>
          </a:p>
          <a:p>
            <a:r>
              <a:rPr lang="tr-TR" dirty="0" smtClean="0"/>
              <a:t>3)MAL SATAN 6111 E GÖRE BÜTÜN DÖNEMLERİ İÇİN KDV ARTIRIMI YAPAR  VE ÖDERSE </a:t>
            </a:r>
            <a:endParaRPr lang="tr-TR" dirty="0" smtClean="0"/>
          </a:p>
          <a:p>
            <a:r>
              <a:rPr lang="tr-TR" dirty="0" smtClean="0"/>
              <a:t>4)SMYB DÜZENLEME TESPİTİ YOKSA BANKA ÜZERİNDEN ÖDEME (84/3-1-2)</a:t>
            </a:r>
            <a:endParaRPr lang="tr-TR" dirty="0"/>
          </a:p>
        </p:txBody>
      </p:sp>
      <p:cxnSp>
        <p:nvCxnSpPr>
          <p:cNvPr id="12" name="Düz Bağlayıcı 11"/>
          <p:cNvCxnSpPr/>
          <p:nvPr/>
        </p:nvCxnSpPr>
        <p:spPr>
          <a:xfrm>
            <a:off x="179512" y="861864"/>
            <a:ext cx="6336704" cy="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16632"/>
            <a:ext cx="2381076" cy="1104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510834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aşlık 1"/>
          <p:cNvSpPr>
            <a:spLocks noGrp="1"/>
          </p:cNvSpPr>
          <p:nvPr>
            <p:ph type="title" idx="4294967295"/>
          </p:nvPr>
        </p:nvSpPr>
        <p:spPr>
          <a:xfrm>
            <a:off x="0" y="-45719"/>
            <a:ext cx="8280920" cy="45719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 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idx="4294967295"/>
          </p:nvPr>
        </p:nvSpPr>
        <p:spPr>
          <a:xfrm>
            <a:off x="0" y="1268760"/>
            <a:ext cx="9144000" cy="558924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tr-TR" dirty="0" smtClean="0">
                <a:solidFill>
                  <a:srgbClr val="FF0000"/>
                </a:solidFill>
              </a:rPr>
              <a:t> </a:t>
            </a:r>
            <a:r>
              <a:rPr lang="tr-TR" dirty="0" smtClean="0">
                <a:solidFill>
                  <a:srgbClr val="FF0000"/>
                </a:solidFill>
              </a:rPr>
              <a:t>İKİ ALTTAKİ OLUMSUZ FİRMA NEDENİYLE MEVCUT </a:t>
            </a:r>
            <a:r>
              <a:rPr lang="tr-TR" dirty="0" smtClean="0">
                <a:solidFill>
                  <a:srgbClr val="FF0000"/>
                </a:solidFill>
              </a:rPr>
              <a:t> İADEYİ DE GENEL ESASLARA GÖRE ALIŞ YOLLARI:</a:t>
            </a:r>
            <a:endParaRPr lang="tr-TR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tr-TR" dirty="0" smtClean="0">
                <a:solidFill>
                  <a:srgbClr val="FF0000"/>
                </a:solidFill>
              </a:rPr>
              <a:t> I) SATICININ TEDARİKÇİSİ HAKKINDA OLUMSUZ  RAPOR OLANLAR</a:t>
            </a:r>
          </a:p>
          <a:p>
            <a:r>
              <a:rPr lang="tr-TR" dirty="0" smtClean="0"/>
              <a:t>EĞER RAPORDA  SATICISIYLA VE KENDİSİYLE İLGİLİ SORUMLULUK YOKSA GENEL ESASLAR (84-4-1)</a:t>
            </a:r>
            <a:endParaRPr lang="tr-TR" dirty="0" smtClean="0"/>
          </a:p>
          <a:p>
            <a:endParaRPr lang="tr-TR" dirty="0" smtClean="0">
              <a:solidFill>
                <a:srgbClr val="FF0000"/>
              </a:solidFill>
            </a:endParaRPr>
          </a:p>
          <a:p>
            <a:r>
              <a:rPr lang="tr-TR" dirty="0" smtClean="0">
                <a:solidFill>
                  <a:srgbClr val="FF0000"/>
                </a:solidFill>
              </a:rPr>
              <a:t>II)SATICININ TEDARİKÇİSİ HAKKINDA OLUMSUZ TESPİT BULUNANLAR </a:t>
            </a:r>
            <a:endParaRPr lang="tr-TR" dirty="0" smtClean="0">
              <a:solidFill>
                <a:srgbClr val="FF0000"/>
              </a:solidFill>
            </a:endParaRPr>
          </a:p>
          <a:p>
            <a:r>
              <a:rPr lang="tr-TR" smtClean="0"/>
              <a:t>1)ALIŞLARA </a:t>
            </a:r>
            <a:r>
              <a:rPr lang="tr-TR" dirty="0" smtClean="0"/>
              <a:t>İSABET EDEN BÖLÜME 4 KAT TEMİNAT</a:t>
            </a:r>
            <a:endParaRPr lang="tr-TR" dirty="0" smtClean="0"/>
          </a:p>
          <a:p>
            <a:r>
              <a:rPr lang="tr-TR" dirty="0" smtClean="0"/>
              <a:t>2)BANKA SİSTEMİ ÜZERİNDEN </a:t>
            </a:r>
            <a:r>
              <a:rPr lang="tr-TR" dirty="0" smtClean="0"/>
              <a:t>ÖDEME</a:t>
            </a:r>
          </a:p>
          <a:p>
            <a:r>
              <a:rPr lang="tr-TR" dirty="0" smtClean="0"/>
              <a:t>3)OLUMSUZ MÜKELLEFİN OLUMSUZLUĞUNU KALDIRAN HALLER(84-4- 2-2)</a:t>
            </a:r>
          </a:p>
          <a:p>
            <a:r>
              <a:rPr lang="tr-TR" dirty="0" smtClean="0"/>
              <a:t>4</a:t>
            </a:r>
            <a:r>
              <a:rPr lang="tr-TR" dirty="0" smtClean="0"/>
              <a:t>)ALIŞLARIN </a:t>
            </a:r>
            <a:r>
              <a:rPr lang="tr-TR" dirty="0" smtClean="0"/>
              <a:t>%5 İGEÇMEMESİ (84/4-2-3)</a:t>
            </a:r>
          </a:p>
          <a:p>
            <a:r>
              <a:rPr lang="tr-TR" dirty="0" smtClean="0"/>
              <a:t>5</a:t>
            </a:r>
            <a:r>
              <a:rPr lang="tr-TR" dirty="0" smtClean="0"/>
              <a:t>)ALIŞ </a:t>
            </a:r>
            <a:r>
              <a:rPr lang="tr-TR" dirty="0" smtClean="0"/>
              <a:t>VERİŞTEN SONRAKİ DÖNEMLERDE  SATICIDA </a:t>
            </a:r>
            <a:r>
              <a:rPr lang="tr-TR" dirty="0" smtClean="0"/>
              <a:t>ÖDEME </a:t>
            </a:r>
            <a:r>
              <a:rPr lang="tr-TR" dirty="0" smtClean="0"/>
              <a:t>ÇIKMASI (84/4-2-4</a:t>
            </a:r>
            <a:r>
              <a:rPr lang="tr-TR" dirty="0" smtClean="0"/>
              <a:t>)</a:t>
            </a:r>
            <a:endParaRPr lang="tr-TR" dirty="0" smtClean="0"/>
          </a:p>
        </p:txBody>
      </p:sp>
      <p:cxnSp>
        <p:nvCxnSpPr>
          <p:cNvPr id="12" name="Düz Bağlayıcı 11"/>
          <p:cNvCxnSpPr/>
          <p:nvPr/>
        </p:nvCxnSpPr>
        <p:spPr>
          <a:xfrm>
            <a:off x="179512" y="861864"/>
            <a:ext cx="6336704" cy="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16632"/>
            <a:ext cx="2381076" cy="1104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510834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aşlık 1"/>
          <p:cNvSpPr>
            <a:spLocks noGrp="1"/>
          </p:cNvSpPr>
          <p:nvPr>
            <p:ph type="title" idx="4294967295"/>
          </p:nvPr>
        </p:nvSpPr>
        <p:spPr>
          <a:xfrm>
            <a:off x="914400" y="188913"/>
            <a:ext cx="8229600" cy="1143000"/>
          </a:xfrm>
        </p:spPr>
        <p:txBody>
          <a:bodyPr>
            <a:normAutofit/>
          </a:bodyPr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4294967295"/>
          </p:nvPr>
        </p:nvSpPr>
        <p:spPr>
          <a:xfrm>
            <a:off x="0" y="1268760"/>
            <a:ext cx="9144000" cy="5589240"/>
          </a:xfrm>
        </p:spPr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SORUNLAR:</a:t>
            </a:r>
          </a:p>
          <a:p>
            <a:r>
              <a:rPr lang="tr-TR" dirty="0" smtClean="0">
                <a:solidFill>
                  <a:srgbClr val="FF0000"/>
                </a:solidFill>
              </a:rPr>
              <a:t>1)</a:t>
            </a:r>
            <a:r>
              <a:rPr lang="tr-TR" dirty="0" smtClean="0"/>
              <a:t>BANKADAN ÖDEMEDE ÇEKTE , SATICININ VERGİ NOSUNUN YAZMAMASI, </a:t>
            </a:r>
            <a:r>
              <a:rPr lang="tr-TR" dirty="0" smtClean="0">
                <a:solidFill>
                  <a:srgbClr val="FF0000"/>
                </a:solidFill>
              </a:rPr>
              <a:t>(İLK KEŞİDECİNİN BANKA EKSTRESİNİN İBRAZI)</a:t>
            </a:r>
            <a:endParaRPr lang="tr-TR" dirty="0" smtClean="0"/>
          </a:p>
          <a:p>
            <a:r>
              <a:rPr lang="tr-TR" dirty="0" smtClean="0">
                <a:solidFill>
                  <a:srgbClr val="FF0000"/>
                </a:solidFill>
              </a:rPr>
              <a:t>2)</a:t>
            </a:r>
            <a:r>
              <a:rPr lang="tr-TR" dirty="0" smtClean="0"/>
              <a:t>BELGE BASIM BİLGİLERİNİN VERİ AMBARINDA BULUNMAMASI,</a:t>
            </a:r>
            <a:r>
              <a:rPr lang="tr-TR" dirty="0" smtClean="0">
                <a:solidFill>
                  <a:srgbClr val="FF0000"/>
                </a:solidFill>
              </a:rPr>
              <a:t>(MATBAADAN FİRMAYA GELEN BELGE BASIM FORMUNUN İBRAZI)</a:t>
            </a:r>
            <a:endParaRPr lang="tr-TR" dirty="0" smtClean="0"/>
          </a:p>
          <a:p>
            <a:r>
              <a:rPr lang="tr-TR" dirty="0" smtClean="0">
                <a:solidFill>
                  <a:srgbClr val="FF0000"/>
                </a:solidFill>
              </a:rPr>
              <a:t>3)</a:t>
            </a:r>
            <a:r>
              <a:rPr lang="tr-TR" dirty="0" smtClean="0"/>
              <a:t>BA BS FORMLARININ UYUMSUZLUĞU (ASLINDA </a:t>
            </a:r>
          </a:p>
          <a:p>
            <a:pPr>
              <a:buNone/>
            </a:pPr>
            <a:r>
              <a:rPr lang="tr-TR" dirty="0" smtClean="0"/>
              <a:t>ALICININ DÜZELTMESİ BİLE ÖZEL USULSÜZLÜK) </a:t>
            </a:r>
            <a:r>
              <a:rPr lang="tr-TR" dirty="0" smtClean="0">
                <a:solidFill>
                  <a:srgbClr val="FF0000"/>
                </a:solidFill>
              </a:rPr>
              <a:t>(BANKADAN ÖDEME)</a:t>
            </a:r>
            <a:endParaRPr lang="tr-TR" dirty="0" smtClean="0"/>
          </a:p>
        </p:txBody>
      </p:sp>
      <p:cxnSp>
        <p:nvCxnSpPr>
          <p:cNvPr id="12" name="Düz Bağlayıcı 11"/>
          <p:cNvCxnSpPr/>
          <p:nvPr/>
        </p:nvCxnSpPr>
        <p:spPr>
          <a:xfrm>
            <a:off x="179512" y="836712"/>
            <a:ext cx="6336704" cy="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16632"/>
            <a:ext cx="2381076" cy="1104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510834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aşlık 1"/>
          <p:cNvSpPr>
            <a:spLocks noGrp="1"/>
          </p:cNvSpPr>
          <p:nvPr>
            <p:ph type="title" idx="4294967295"/>
          </p:nvPr>
        </p:nvSpPr>
        <p:spPr>
          <a:xfrm>
            <a:off x="914400" y="188913"/>
            <a:ext cx="8229600" cy="1143000"/>
          </a:xfrm>
        </p:spPr>
        <p:txBody>
          <a:bodyPr>
            <a:normAutofit/>
          </a:bodyPr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4294967295"/>
          </p:nvPr>
        </p:nvSpPr>
        <p:spPr>
          <a:xfrm>
            <a:off x="0" y="1268760"/>
            <a:ext cx="9144000" cy="5425008"/>
          </a:xfrm>
        </p:spPr>
        <p:txBody>
          <a:bodyPr/>
          <a:lstStyle/>
          <a:p>
            <a:endParaRPr lang="tr-TR" dirty="0" smtClean="0">
              <a:solidFill>
                <a:srgbClr val="FF0000"/>
              </a:solidFill>
            </a:endParaRPr>
          </a:p>
          <a:p>
            <a:r>
              <a:rPr lang="tr-TR" dirty="0" smtClean="0">
                <a:solidFill>
                  <a:srgbClr val="FF0000"/>
                </a:solidFill>
              </a:rPr>
              <a:t>4)CARİ HESAP MAHSUBU YOLUYLA ÖDEME:</a:t>
            </a:r>
            <a:r>
              <a:rPr lang="tr-TR" dirty="0" smtClean="0"/>
              <a:t>VERGİ DAİRESİ KABUL EDİYOR</a:t>
            </a:r>
          </a:p>
          <a:p>
            <a:r>
              <a:rPr lang="tr-TR" dirty="0" smtClean="0">
                <a:solidFill>
                  <a:srgbClr val="FF0000"/>
                </a:solidFill>
              </a:rPr>
              <a:t> 5)TEVKİFAT;</a:t>
            </a:r>
            <a:r>
              <a:rPr lang="tr-TR" dirty="0" smtClean="0"/>
              <a:t>VERGİ DAİRESİ KABUL EDİYOR</a:t>
            </a:r>
          </a:p>
          <a:p>
            <a:r>
              <a:rPr lang="tr-TR" dirty="0" smtClean="0">
                <a:solidFill>
                  <a:srgbClr val="FF0000"/>
                </a:solidFill>
              </a:rPr>
              <a:t>6)SATICININ BEYAN EDİP BORCUNU ÖDEMEMESİ;</a:t>
            </a:r>
            <a:endParaRPr lang="tr-TR" dirty="0" smtClean="0"/>
          </a:p>
          <a:p>
            <a:r>
              <a:rPr lang="tr-TR" dirty="0" smtClean="0"/>
              <a:t>BANKADAN ÖDEME İLE MÜTESELSİL SORUMLULUK BİTER (84)</a:t>
            </a:r>
            <a:endParaRPr lang="tr-TR" dirty="0"/>
          </a:p>
        </p:txBody>
      </p:sp>
      <p:cxnSp>
        <p:nvCxnSpPr>
          <p:cNvPr id="12" name="Düz Bağlayıcı 11"/>
          <p:cNvCxnSpPr/>
          <p:nvPr/>
        </p:nvCxnSpPr>
        <p:spPr>
          <a:xfrm>
            <a:off x="179512" y="836712"/>
            <a:ext cx="6336704" cy="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16632"/>
            <a:ext cx="2381076" cy="1104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510834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aşlık 1"/>
          <p:cNvSpPr>
            <a:spLocks noGrp="1"/>
          </p:cNvSpPr>
          <p:nvPr>
            <p:ph type="title" idx="4294967295"/>
          </p:nvPr>
        </p:nvSpPr>
        <p:spPr>
          <a:xfrm>
            <a:off x="914400" y="188913"/>
            <a:ext cx="8229600" cy="1143000"/>
          </a:xfrm>
        </p:spPr>
        <p:txBody>
          <a:bodyPr>
            <a:normAutofit/>
          </a:bodyPr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4294967295"/>
          </p:nvPr>
        </p:nvSpPr>
        <p:spPr>
          <a:xfrm>
            <a:off x="0" y="1340768"/>
            <a:ext cx="9144000" cy="486916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tr-TR" sz="4000" dirty="0" smtClean="0">
                <a:solidFill>
                  <a:srgbClr val="FF0000"/>
                </a:solidFill>
              </a:rPr>
              <a:t>       </a:t>
            </a:r>
          </a:p>
          <a:p>
            <a:pPr>
              <a:buNone/>
            </a:pPr>
            <a:r>
              <a:rPr lang="tr-TR" sz="4000" dirty="0" smtClean="0">
                <a:solidFill>
                  <a:srgbClr val="FF0000"/>
                </a:solidFill>
              </a:rPr>
              <a:t>                 TEŞEKKÜRLER</a:t>
            </a:r>
          </a:p>
          <a:p>
            <a:pPr>
              <a:buNone/>
            </a:pPr>
            <a:endParaRPr lang="tr-TR" sz="40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tr-TR" sz="4000" dirty="0" smtClean="0">
                <a:solidFill>
                  <a:srgbClr val="FF0000"/>
                </a:solidFill>
              </a:rPr>
              <a:t>                                     NUR EKESAN</a:t>
            </a:r>
          </a:p>
          <a:p>
            <a:pPr>
              <a:buNone/>
            </a:pPr>
            <a:r>
              <a:rPr lang="tr-TR" sz="4000" dirty="0" smtClean="0">
                <a:solidFill>
                  <a:srgbClr val="FF0000"/>
                </a:solidFill>
              </a:rPr>
              <a:t>                             </a:t>
            </a:r>
            <a:r>
              <a:rPr lang="tr-TR" sz="4400" dirty="0" smtClean="0"/>
              <a:t>YMM,NEKS YMM AŞ</a:t>
            </a:r>
          </a:p>
          <a:p>
            <a:pPr>
              <a:buNone/>
            </a:pPr>
            <a:r>
              <a:rPr lang="tr-TR" sz="4400" dirty="0" smtClean="0">
                <a:solidFill>
                  <a:srgbClr val="FF0000"/>
                </a:solidFill>
              </a:rPr>
              <a:t>                        </a:t>
            </a:r>
            <a:r>
              <a:rPr lang="tr-TR" sz="4400" dirty="0" err="1" smtClean="0">
                <a:solidFill>
                  <a:srgbClr val="FF0000"/>
                </a:solidFill>
                <a:hlinkClick r:id="rId2"/>
              </a:rPr>
              <a:t>neks</a:t>
            </a:r>
            <a:r>
              <a:rPr lang="tr-TR" sz="4400" dirty="0" smtClean="0">
                <a:solidFill>
                  <a:srgbClr val="FF0000"/>
                </a:solidFill>
                <a:hlinkClick r:id="rId2"/>
              </a:rPr>
              <a:t>@</a:t>
            </a:r>
            <a:r>
              <a:rPr lang="tr-TR" sz="4400" dirty="0" err="1" smtClean="0">
                <a:solidFill>
                  <a:srgbClr val="FF0000"/>
                </a:solidFill>
                <a:hlinkClick r:id="rId2"/>
              </a:rPr>
              <a:t>neksymm</a:t>
            </a:r>
            <a:r>
              <a:rPr lang="tr-TR" sz="4400" dirty="0" smtClean="0">
                <a:solidFill>
                  <a:srgbClr val="FF0000"/>
                </a:solidFill>
                <a:hlinkClick r:id="rId2"/>
              </a:rPr>
              <a:t>.com</a:t>
            </a:r>
            <a:endParaRPr lang="tr-TR" sz="44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tr-TR" sz="4400" smtClean="0">
                <a:solidFill>
                  <a:srgbClr val="FF0000"/>
                </a:solidFill>
              </a:rPr>
              <a:t>                         www.</a:t>
            </a:r>
            <a:r>
              <a:rPr lang="tr-TR" sz="4400" dirty="0" err="1" smtClean="0">
                <a:solidFill>
                  <a:srgbClr val="FF0000"/>
                </a:solidFill>
              </a:rPr>
              <a:t>neksymm</a:t>
            </a:r>
            <a:r>
              <a:rPr lang="tr-TR" sz="4400" dirty="0" smtClean="0">
                <a:solidFill>
                  <a:srgbClr val="FF0000"/>
                </a:solidFill>
              </a:rPr>
              <a:t>.com</a:t>
            </a:r>
          </a:p>
          <a:p>
            <a:pPr>
              <a:buNone/>
            </a:pPr>
            <a:endParaRPr lang="tr-TR" sz="4000" dirty="0" smtClean="0">
              <a:solidFill>
                <a:srgbClr val="FF0000"/>
              </a:solidFill>
            </a:endParaRPr>
          </a:p>
        </p:txBody>
      </p:sp>
      <p:cxnSp>
        <p:nvCxnSpPr>
          <p:cNvPr id="12" name="Düz Bağlayıcı 11"/>
          <p:cNvCxnSpPr/>
          <p:nvPr/>
        </p:nvCxnSpPr>
        <p:spPr>
          <a:xfrm>
            <a:off x="179512" y="836712"/>
            <a:ext cx="6336704" cy="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16632"/>
            <a:ext cx="2381076" cy="1104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510834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aşlık 1"/>
          <p:cNvSpPr>
            <a:spLocks noGrp="1"/>
          </p:cNvSpPr>
          <p:nvPr>
            <p:ph type="title" idx="4294967295"/>
          </p:nvPr>
        </p:nvSpPr>
        <p:spPr>
          <a:xfrm>
            <a:off x="914400" y="188913"/>
            <a:ext cx="8229600" cy="1143000"/>
          </a:xfrm>
        </p:spPr>
        <p:txBody>
          <a:bodyPr>
            <a:normAutofit/>
          </a:bodyPr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4294967295"/>
          </p:nvPr>
        </p:nvSpPr>
        <p:spPr>
          <a:xfrm>
            <a:off x="0" y="3886200"/>
            <a:ext cx="6400800" cy="1752600"/>
          </a:xfrm>
        </p:spPr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cxnSp>
        <p:nvCxnSpPr>
          <p:cNvPr id="12" name="Düz Bağlayıcı 11"/>
          <p:cNvCxnSpPr/>
          <p:nvPr/>
        </p:nvCxnSpPr>
        <p:spPr>
          <a:xfrm>
            <a:off x="179512" y="836712"/>
            <a:ext cx="6336704" cy="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16632"/>
            <a:ext cx="2381076" cy="1104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510834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aşlık 1"/>
          <p:cNvSpPr>
            <a:spLocks noGrp="1"/>
          </p:cNvSpPr>
          <p:nvPr>
            <p:ph type="title" idx="4294967295"/>
          </p:nvPr>
        </p:nvSpPr>
        <p:spPr>
          <a:xfrm>
            <a:off x="914400" y="188913"/>
            <a:ext cx="8229600" cy="1143000"/>
          </a:xfrm>
        </p:spPr>
        <p:txBody>
          <a:bodyPr>
            <a:normAutofit/>
          </a:bodyPr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4294967295"/>
          </p:nvPr>
        </p:nvSpPr>
        <p:spPr>
          <a:xfrm>
            <a:off x="0" y="1268760"/>
            <a:ext cx="8964488" cy="5400600"/>
          </a:xfrm>
        </p:spPr>
        <p:txBody>
          <a:bodyPr>
            <a:normAutofit fontScale="92500" lnSpcReduction="20000"/>
          </a:bodyPr>
          <a:lstStyle/>
          <a:p>
            <a:r>
              <a:rPr lang="tr-TR" dirty="0" smtClean="0"/>
              <a:t>DÖVİZ </a:t>
            </a:r>
          </a:p>
          <a:p>
            <a:r>
              <a:rPr lang="tr-TR" dirty="0" smtClean="0"/>
              <a:t>MENKUL KIYMETLER </a:t>
            </a:r>
          </a:p>
          <a:p>
            <a:r>
              <a:rPr lang="tr-TR" dirty="0" smtClean="0"/>
              <a:t>TAŞINMAZLAR (üsttekiler kanıtlanmaz ise,vergi sigortası olmaz,taşınmaz tevsiki hem de  yararlanma şartıdır.)</a:t>
            </a:r>
          </a:p>
          <a:p>
            <a:r>
              <a:rPr lang="tr-TR" dirty="0" smtClean="0">
                <a:solidFill>
                  <a:srgbClr val="FF0000"/>
                </a:solidFill>
              </a:rPr>
              <a:t> RAYİÇ BEDELLERİYLE </a:t>
            </a:r>
            <a:r>
              <a:rPr lang="tr-TR" dirty="0" smtClean="0">
                <a:solidFill>
                  <a:srgbClr val="92D050"/>
                </a:solidFill>
              </a:rPr>
              <a:t>TEMMUZ SONUNA KADAR </a:t>
            </a:r>
          </a:p>
          <a:p>
            <a:r>
              <a:rPr lang="tr-TR" dirty="0" smtClean="0">
                <a:solidFill>
                  <a:srgbClr val="FF0000"/>
                </a:solidFill>
              </a:rPr>
              <a:t>1)BANKA,ARACI KURUM VEYA VERGİ DAİRELERİNE BEYAN EDİLEREK ÜZERİNDEN  (bankada ertesi ayın 15i VD ne ertesi ay sonu)%2 VERGİ ÖDENECEK</a:t>
            </a:r>
          </a:p>
          <a:p>
            <a:r>
              <a:rPr lang="tr-TR" dirty="0" smtClean="0">
                <a:solidFill>
                  <a:srgbClr val="FF0000"/>
                </a:solidFill>
              </a:rPr>
              <a:t>2)ERTESİ AY  SONUNA KADAR DA  (TAŞINMAZLAR HARİÇ)TÜRKİYEYE GETİRİLMESİ VE FİNANS KURUMLARINDA Kİ HESAPLARA YATIRILMASI GEREKİR</a:t>
            </a:r>
          </a:p>
          <a:p>
            <a:endParaRPr lang="tr-TR" dirty="0"/>
          </a:p>
        </p:txBody>
      </p:sp>
      <p:cxnSp>
        <p:nvCxnSpPr>
          <p:cNvPr id="12" name="Düz Bağlayıcı 11"/>
          <p:cNvCxnSpPr/>
          <p:nvPr/>
        </p:nvCxnSpPr>
        <p:spPr>
          <a:xfrm>
            <a:off x="179512" y="836712"/>
            <a:ext cx="6336704" cy="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16632"/>
            <a:ext cx="2381076" cy="1104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510834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aşlık 1"/>
          <p:cNvSpPr>
            <a:spLocks noGrp="1"/>
          </p:cNvSpPr>
          <p:nvPr>
            <p:ph type="title" idx="4294967295"/>
          </p:nvPr>
        </p:nvSpPr>
        <p:spPr>
          <a:xfrm>
            <a:off x="914400" y="188913"/>
            <a:ext cx="8229600" cy="1143000"/>
          </a:xfrm>
        </p:spPr>
        <p:txBody>
          <a:bodyPr>
            <a:normAutofit/>
          </a:bodyPr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4294967295"/>
          </p:nvPr>
        </p:nvSpPr>
        <p:spPr>
          <a:xfrm>
            <a:off x="0" y="3886200"/>
            <a:ext cx="6400800" cy="1752600"/>
          </a:xfrm>
        </p:spPr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cxnSp>
        <p:nvCxnSpPr>
          <p:cNvPr id="12" name="Düz Bağlayıcı 11"/>
          <p:cNvCxnSpPr/>
          <p:nvPr/>
        </p:nvCxnSpPr>
        <p:spPr>
          <a:xfrm>
            <a:off x="179512" y="836712"/>
            <a:ext cx="6336704" cy="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16632"/>
            <a:ext cx="2381076" cy="1104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510834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aşlık 1"/>
          <p:cNvSpPr>
            <a:spLocks noGrp="1"/>
          </p:cNvSpPr>
          <p:nvPr>
            <p:ph type="title" idx="4294967295"/>
          </p:nvPr>
        </p:nvSpPr>
        <p:spPr>
          <a:xfrm>
            <a:off x="0" y="1268760"/>
            <a:ext cx="9144000" cy="5589240"/>
          </a:xfrm>
        </p:spPr>
        <p:txBody>
          <a:bodyPr>
            <a:normAutofit/>
          </a:bodyPr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4294967295"/>
          </p:nvPr>
        </p:nvSpPr>
        <p:spPr>
          <a:xfrm>
            <a:off x="0" y="1124744"/>
            <a:ext cx="9144000" cy="5733256"/>
          </a:xfrm>
        </p:spPr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3) BU KIYMETLER AYNI SÜREDE DEFTERLERE KAYDEDİLİR ,PASİFTE FON HESABI (549 ÖZEL FONLAR) AÇILIR,SERMAYENİN CÜZÜDÜR,  TASFİYEYE KADAR ÇEKİLEMEZ. GERÇEK KİŞİLER İÇİN BU ŞART YOK.</a:t>
            </a:r>
          </a:p>
          <a:p>
            <a:r>
              <a:rPr lang="tr-TR" dirty="0" smtClean="0">
                <a:solidFill>
                  <a:srgbClr val="FF0000"/>
                </a:solidFill>
              </a:rPr>
              <a:t>4)AMORTİSMAN AYRILAMAZ,%2 VERGİ GİDER YAZILAMAZ (KKEG). SATIŞINDA ZARAR YAZILMAZ.AMA KAR EDİLİRSE BEYAN EDİLMELİ.</a:t>
            </a:r>
          </a:p>
          <a:p>
            <a:r>
              <a:rPr lang="tr-TR" dirty="0" smtClean="0">
                <a:solidFill>
                  <a:srgbClr val="FF0000"/>
                </a:solidFill>
              </a:rPr>
              <a:t>5)ŞARTLARIN YERİNE GETİRİLMEMESİ VEYA VERGİNİN ÖDENMEMESİ HALİNDE DE ,. 6183 E GÖRE TAHSİLAT DEVAM EDER.</a:t>
            </a:r>
          </a:p>
          <a:p>
            <a:endParaRPr lang="tr-TR" dirty="0"/>
          </a:p>
        </p:txBody>
      </p:sp>
      <p:cxnSp>
        <p:nvCxnSpPr>
          <p:cNvPr id="12" name="Düz Bağlayıcı 11"/>
          <p:cNvCxnSpPr/>
          <p:nvPr/>
        </p:nvCxnSpPr>
        <p:spPr>
          <a:xfrm>
            <a:off x="179512" y="836712"/>
            <a:ext cx="6336704" cy="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16632"/>
            <a:ext cx="2381076" cy="1104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510834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aşlık 1"/>
          <p:cNvSpPr>
            <a:spLocks noGrp="1"/>
          </p:cNvSpPr>
          <p:nvPr>
            <p:ph type="title" idx="4294967295"/>
          </p:nvPr>
        </p:nvSpPr>
        <p:spPr>
          <a:xfrm>
            <a:off x="914400" y="188913"/>
            <a:ext cx="8229600" cy="1143000"/>
          </a:xfrm>
        </p:spPr>
        <p:txBody>
          <a:bodyPr>
            <a:normAutofit/>
          </a:bodyPr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4294967295"/>
          </p:nvPr>
        </p:nvSpPr>
        <p:spPr>
          <a:xfrm>
            <a:off x="0" y="1196752"/>
            <a:ext cx="9144000" cy="5472608"/>
          </a:xfrm>
        </p:spPr>
        <p:txBody>
          <a:bodyPr/>
          <a:lstStyle/>
          <a:p>
            <a:pPr>
              <a:buNone/>
            </a:pPr>
            <a:r>
              <a:rPr lang="tr-TR" dirty="0" smtClean="0">
                <a:solidFill>
                  <a:srgbClr val="FF0000"/>
                </a:solidFill>
              </a:rPr>
              <a:t>  VARLIK BARIŞINDAN YARARLANMANIN  VERGİ İNCELEMELERİNE  KARŞI SAĞLADIĞI  TEMİNAT :</a:t>
            </a:r>
          </a:p>
          <a:p>
            <a:pPr>
              <a:buNone/>
            </a:pPr>
            <a:r>
              <a:rPr lang="tr-TR" dirty="0" smtClean="0"/>
              <a:t>1)BU BEYANLAR,  YENİ İNCELEMELERDE  DELİL VE  BAŞKA İNCELEMENİN  GEREKÇESİ  OLAMAZ.</a:t>
            </a:r>
          </a:p>
          <a:p>
            <a:pPr>
              <a:buNone/>
            </a:pPr>
            <a:r>
              <a:rPr lang="tr-TR" dirty="0" smtClean="0">
                <a:solidFill>
                  <a:srgbClr val="FF0000"/>
                </a:solidFill>
              </a:rPr>
              <a:t>2) TARHİYATTAN TENZİL İMKANI:</a:t>
            </a:r>
          </a:p>
          <a:p>
            <a:pPr>
              <a:buNone/>
            </a:pPr>
            <a:r>
              <a:rPr lang="tr-TR" dirty="0" smtClean="0">
                <a:solidFill>
                  <a:srgbClr val="FF0000"/>
                </a:solidFill>
              </a:rPr>
              <a:t> KANUN YAYIN TARİHİNDEN </a:t>
            </a:r>
            <a:r>
              <a:rPr lang="tr-TR" dirty="0" smtClean="0">
                <a:solidFill>
                  <a:schemeClr val="tx2"/>
                </a:solidFill>
              </a:rPr>
              <a:t>SONRA</a:t>
            </a:r>
            <a:r>
              <a:rPr lang="tr-TR" dirty="0" smtClean="0">
                <a:solidFill>
                  <a:srgbClr val="FF0000"/>
                </a:solidFill>
              </a:rPr>
              <a:t> BAŞLAMIŞ OLAN 2012 DAHİL   GELİR ,KURUMLAR VE KDV VERGİ  İNCELEMELERİNDE (TAKDİR KOMİSYONUNA SEVKLER DAHİL) BULUNACAK MATRAH FARKINDAN , BEYAN EDİLEN TUTARLAR TENZİL EDİLECEKTİR. </a:t>
            </a:r>
          </a:p>
          <a:p>
            <a:endParaRPr lang="tr-TR" dirty="0"/>
          </a:p>
        </p:txBody>
      </p:sp>
      <p:cxnSp>
        <p:nvCxnSpPr>
          <p:cNvPr id="12" name="Düz Bağlayıcı 11"/>
          <p:cNvCxnSpPr/>
          <p:nvPr/>
        </p:nvCxnSpPr>
        <p:spPr>
          <a:xfrm>
            <a:off x="179512" y="836712"/>
            <a:ext cx="6336704" cy="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16632"/>
            <a:ext cx="2381076" cy="1104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510834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aşlık 1"/>
          <p:cNvSpPr>
            <a:spLocks noGrp="1"/>
          </p:cNvSpPr>
          <p:nvPr>
            <p:ph type="title" idx="4294967295"/>
          </p:nvPr>
        </p:nvSpPr>
        <p:spPr>
          <a:xfrm>
            <a:off x="914400" y="188913"/>
            <a:ext cx="8229600" cy="1143000"/>
          </a:xfrm>
        </p:spPr>
        <p:txBody>
          <a:bodyPr>
            <a:normAutofit/>
          </a:bodyPr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4294967295"/>
          </p:nvPr>
        </p:nvSpPr>
        <p:spPr>
          <a:xfrm>
            <a:off x="0" y="1124744"/>
            <a:ext cx="9144000" cy="5733256"/>
          </a:xfrm>
        </p:spPr>
        <p:txBody>
          <a:bodyPr>
            <a:normAutofit fontScale="92500" lnSpcReduction="20000"/>
          </a:bodyPr>
          <a:lstStyle/>
          <a:p>
            <a:r>
              <a:rPr lang="tr-TR" dirty="0" smtClean="0">
                <a:solidFill>
                  <a:srgbClr val="FF0000"/>
                </a:solidFill>
              </a:rPr>
              <a:t>VARLIK BARIŞINDA İNCE NOKTALAR:</a:t>
            </a:r>
          </a:p>
          <a:p>
            <a:r>
              <a:rPr lang="tr-TR" dirty="0" smtClean="0">
                <a:solidFill>
                  <a:srgbClr val="7030A0"/>
                </a:solidFill>
              </a:rPr>
              <a:t>VERASET İNTİKAL VERGİSİ, İADE KDV NİN GERİ TALEP EDİLMESİ,EMLAK ,GÜMRÜK,ÖİV VERGİLERİ,HER TÜRLÜ ÖZEL USULSÜZLÜK CEZALARI,HÜRRİYETİ BAĞLAYICI CEZALAR,KARA PARA ÖNLEME SUÇLARİ KAPSAM DIŞIDIR.</a:t>
            </a:r>
            <a:endParaRPr lang="tr-TR" dirty="0" smtClean="0">
              <a:solidFill>
                <a:srgbClr val="FF0000"/>
              </a:solidFill>
            </a:endParaRPr>
          </a:p>
          <a:p>
            <a:r>
              <a:rPr lang="tr-TR" dirty="0" smtClean="0">
                <a:solidFill>
                  <a:srgbClr val="FF0000"/>
                </a:solidFill>
              </a:rPr>
              <a:t>DEVAM EDEN İNCELEMELER, UZLAŞMA ,İHTİLAF SAFHALARI KAPSAM DIŞIDIR.</a:t>
            </a:r>
          </a:p>
          <a:p>
            <a:r>
              <a:rPr lang="tr-TR" dirty="0" smtClean="0">
                <a:solidFill>
                  <a:srgbClr val="92D050"/>
                </a:solidFill>
              </a:rPr>
              <a:t>ÖDEME İHLALİ,SİGORTA HAKKINI YOK EDER.</a:t>
            </a:r>
          </a:p>
          <a:p>
            <a:r>
              <a:rPr lang="tr-TR" dirty="0" smtClean="0">
                <a:solidFill>
                  <a:srgbClr val="FF0000"/>
                </a:solidFill>
              </a:rPr>
              <a:t>VERGİ CENNETLERİNDEN GELEN PARALAR DAHİL GİBİ GÖRÜNÜYOR.</a:t>
            </a:r>
          </a:p>
          <a:p>
            <a:r>
              <a:rPr lang="tr-TR" dirty="0" smtClean="0"/>
              <a:t>KENDİSİ HK İNCELEME BAŞLAMAMIŞ OLANLAR TEDARİKÇİLERİ NEDENİYLE GELECEKTE KODA GİRMEYE TEDBİR ALIR. </a:t>
            </a:r>
          </a:p>
          <a:p>
            <a:endParaRPr lang="tr-TR" dirty="0" smtClean="0">
              <a:solidFill>
                <a:srgbClr val="FF0000"/>
              </a:solidFill>
            </a:endParaRPr>
          </a:p>
          <a:p>
            <a:endParaRPr lang="tr-TR" dirty="0"/>
          </a:p>
        </p:txBody>
      </p:sp>
      <p:cxnSp>
        <p:nvCxnSpPr>
          <p:cNvPr id="12" name="Düz Bağlayıcı 11"/>
          <p:cNvCxnSpPr/>
          <p:nvPr/>
        </p:nvCxnSpPr>
        <p:spPr>
          <a:xfrm>
            <a:off x="179512" y="836712"/>
            <a:ext cx="6336704" cy="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16632"/>
            <a:ext cx="2381076" cy="1104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510834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aşlık 1"/>
          <p:cNvSpPr>
            <a:spLocks noGrp="1"/>
          </p:cNvSpPr>
          <p:nvPr>
            <p:ph type="title" idx="4294967295"/>
          </p:nvPr>
        </p:nvSpPr>
        <p:spPr>
          <a:xfrm>
            <a:off x="914400" y="188913"/>
            <a:ext cx="8229600" cy="1143000"/>
          </a:xfrm>
        </p:spPr>
        <p:txBody>
          <a:bodyPr>
            <a:normAutofit/>
          </a:bodyPr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4294967295"/>
          </p:nvPr>
        </p:nvSpPr>
        <p:spPr>
          <a:xfrm>
            <a:off x="0" y="1196752"/>
            <a:ext cx="9144000" cy="5661248"/>
          </a:xfrm>
        </p:spPr>
        <p:txBody>
          <a:bodyPr>
            <a:normAutofit fontScale="92500" lnSpcReduction="10000"/>
          </a:bodyPr>
          <a:lstStyle/>
          <a:p>
            <a:r>
              <a:rPr lang="tr-TR" dirty="0" smtClean="0">
                <a:solidFill>
                  <a:srgbClr val="FF0000"/>
                </a:solidFill>
              </a:rPr>
              <a:t>YURTDIŞI HİSSELERİNİ SATAN ,İŞYERLERİNİ TASFİYE EDEN KİŞİ VE FİRMALARA  ,İŞTİRAK KAZANCI VE TİCARİ KAZANÇ İSTİSNASI: (5811 de benzer hükümler vardı)</a:t>
            </a:r>
          </a:p>
          <a:p>
            <a:r>
              <a:rPr lang="tr-TR" dirty="0" smtClean="0"/>
              <a:t>DAR MÜKELLEFLERE AİT  İŞTİRAK HİSSELERİNİN SATIŞINDAN</a:t>
            </a:r>
          </a:p>
          <a:p>
            <a:r>
              <a:rPr lang="tr-TR" dirty="0" smtClean="0"/>
              <a:t>BUNLARDAN ELDE EDİLEN KAR PAYLARINDAN </a:t>
            </a:r>
          </a:p>
          <a:p>
            <a:r>
              <a:rPr lang="tr-TR" dirty="0" smtClean="0"/>
              <a:t>YURTDIŞI İŞYERİ VE DAİMİ TEMSİLCİLİKLERİN VEYA DAR MÜKELLEF  ORTAKLIKLARININ TASFİYESİ YOLUYLA (31 EKİM 2013 E KADAR OLANLAR DAHİL) ELDE EDİLEN KAZANÇLAR, </a:t>
            </a:r>
          </a:p>
          <a:p>
            <a:r>
              <a:rPr lang="tr-TR" dirty="0" smtClean="0"/>
              <a:t>YIL SONUNA KADAR TRANSFER EDİLMESİ KAYDIYLAGELİR VE KV DEN İSTİSNADIR(</a:t>
            </a:r>
            <a:r>
              <a:rPr lang="tr-TR" dirty="0" smtClean="0">
                <a:solidFill>
                  <a:srgbClr val="FF0000"/>
                </a:solidFill>
              </a:rPr>
              <a:t> %2 YOK)</a:t>
            </a:r>
            <a:endParaRPr lang="tr-TR" dirty="0" smtClean="0"/>
          </a:p>
          <a:p>
            <a:endParaRPr lang="tr-TR" dirty="0">
              <a:solidFill>
                <a:srgbClr val="FF0000"/>
              </a:solidFill>
            </a:endParaRPr>
          </a:p>
        </p:txBody>
      </p:sp>
      <p:cxnSp>
        <p:nvCxnSpPr>
          <p:cNvPr id="12" name="Düz Bağlayıcı 11"/>
          <p:cNvCxnSpPr/>
          <p:nvPr/>
        </p:nvCxnSpPr>
        <p:spPr>
          <a:xfrm>
            <a:off x="179512" y="836712"/>
            <a:ext cx="6336704" cy="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16632"/>
            <a:ext cx="2381076" cy="1104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510834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aşlık 1"/>
          <p:cNvSpPr>
            <a:spLocks noGrp="1"/>
          </p:cNvSpPr>
          <p:nvPr>
            <p:ph type="title" idx="4294967295"/>
          </p:nvPr>
        </p:nvSpPr>
        <p:spPr>
          <a:xfrm>
            <a:off x="914400" y="188913"/>
            <a:ext cx="8229600" cy="1143000"/>
          </a:xfrm>
        </p:spPr>
        <p:txBody>
          <a:bodyPr>
            <a:normAutofit/>
          </a:bodyPr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4294967295"/>
          </p:nvPr>
        </p:nvSpPr>
        <p:spPr>
          <a:xfrm>
            <a:off x="0" y="3886200"/>
            <a:ext cx="6400800" cy="1752600"/>
          </a:xfrm>
        </p:spPr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cxnSp>
        <p:nvCxnSpPr>
          <p:cNvPr id="12" name="Düz Bağlayıcı 11"/>
          <p:cNvCxnSpPr/>
          <p:nvPr/>
        </p:nvCxnSpPr>
        <p:spPr>
          <a:xfrm>
            <a:off x="179512" y="836712"/>
            <a:ext cx="6336704" cy="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16632"/>
            <a:ext cx="2381076" cy="1104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5 Dikdörtgen"/>
          <p:cNvSpPr/>
          <p:nvPr/>
        </p:nvSpPr>
        <p:spPr>
          <a:xfrm>
            <a:off x="251520" y="1340768"/>
            <a:ext cx="889248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charset="0"/>
              <a:buNone/>
            </a:pPr>
            <a:endParaRPr lang="tr-TR" sz="2400" dirty="0" smtClean="0">
              <a:solidFill>
                <a:srgbClr val="000066"/>
              </a:solidFill>
              <a:latin typeface="Comic Sans MS" pitchFamily="66" charset="0"/>
              <a:cs typeface="Arial" charset="0"/>
            </a:endParaRPr>
          </a:p>
          <a:p>
            <a:pPr>
              <a:buFont typeface="Arial" charset="0"/>
              <a:buNone/>
            </a:pPr>
            <a:r>
              <a:rPr lang="tr-TR" sz="2400" dirty="0" smtClean="0">
                <a:solidFill>
                  <a:srgbClr val="FF0000"/>
                </a:solidFill>
                <a:latin typeface="Comic Sans MS" pitchFamily="66" charset="0"/>
                <a:cs typeface="Arial" charset="0"/>
              </a:rPr>
              <a:t>VEGİ İNCELEME BİRİMLERİNDE YENİ YAPILANMA</a:t>
            </a:r>
          </a:p>
          <a:p>
            <a:pPr>
              <a:buFont typeface="Arial" charset="0"/>
              <a:buNone/>
            </a:pPr>
            <a:endParaRPr lang="tr-TR" sz="2400" dirty="0" smtClean="0">
              <a:solidFill>
                <a:srgbClr val="FF0000"/>
              </a:solidFill>
              <a:latin typeface="Comic Sans MS" pitchFamily="66" charset="0"/>
              <a:cs typeface="Arial" charset="0"/>
            </a:endParaRPr>
          </a:p>
          <a:p>
            <a:pPr>
              <a:buFont typeface="Arial" charset="0"/>
              <a:buNone/>
            </a:pPr>
            <a:r>
              <a:rPr lang="tr-TR" sz="2400" dirty="0" smtClean="0">
                <a:solidFill>
                  <a:srgbClr val="000066"/>
                </a:solidFill>
                <a:latin typeface="Comic Sans MS" pitchFamily="66" charset="0"/>
                <a:cs typeface="Arial" charset="0"/>
              </a:rPr>
              <a:t>10.07.2011 tarihinden itibaren, (646 </a:t>
            </a:r>
            <a:r>
              <a:rPr lang="tr-TR" sz="2400" dirty="0" err="1" smtClean="0">
                <a:solidFill>
                  <a:srgbClr val="000066"/>
                </a:solidFill>
                <a:latin typeface="Comic Sans MS" pitchFamily="66" charset="0"/>
                <a:cs typeface="Arial" charset="0"/>
              </a:rPr>
              <a:t>sayılıKHK</a:t>
            </a:r>
            <a:r>
              <a:rPr lang="tr-TR" sz="2400" dirty="0" smtClean="0">
                <a:solidFill>
                  <a:srgbClr val="000066"/>
                </a:solidFill>
                <a:latin typeface="Comic Sans MS" pitchFamily="66" charset="0"/>
                <a:cs typeface="Arial" charset="0"/>
              </a:rPr>
              <a:t>) bütün birimler doğrudan Bakana bağlı olarak ,</a:t>
            </a:r>
            <a:r>
              <a:rPr lang="tr-TR" sz="2400" dirty="0" smtClean="0">
                <a:solidFill>
                  <a:srgbClr val="FF0000"/>
                </a:solidFill>
                <a:latin typeface="Comic Sans MS" pitchFamily="66" charset="0"/>
                <a:cs typeface="Arial" charset="0"/>
              </a:rPr>
              <a:t>tek çatı </a:t>
            </a:r>
            <a:r>
              <a:rPr lang="tr-TR" sz="2400" dirty="0" smtClean="0">
                <a:solidFill>
                  <a:srgbClr val="000066"/>
                </a:solidFill>
                <a:latin typeface="Comic Sans MS" pitchFamily="66" charset="0"/>
                <a:cs typeface="Arial" charset="0"/>
              </a:rPr>
              <a:t>altında, (Vergi Denetim Kurulu) toplandı.</a:t>
            </a:r>
          </a:p>
          <a:p>
            <a:r>
              <a:rPr lang="tr-TR" sz="2400" dirty="0" smtClean="0">
                <a:solidFill>
                  <a:srgbClr val="000066"/>
                </a:solidFill>
                <a:latin typeface="Comic Sans MS" pitchFamily="66" charset="0"/>
                <a:cs typeface="Arial" charset="0"/>
              </a:rPr>
              <a:t>29 ilde </a:t>
            </a:r>
            <a:r>
              <a:rPr lang="tr-TR" sz="2400" dirty="0" smtClean="0">
                <a:solidFill>
                  <a:srgbClr val="FF0000"/>
                </a:solidFill>
                <a:latin typeface="Comic Sans MS" pitchFamily="66" charset="0"/>
                <a:cs typeface="Arial" charset="0"/>
              </a:rPr>
              <a:t>40 Başkanlık </a:t>
            </a:r>
            <a:r>
              <a:rPr lang="tr-TR" sz="2400" dirty="0" smtClean="0">
                <a:solidFill>
                  <a:srgbClr val="000066"/>
                </a:solidFill>
                <a:latin typeface="Comic Sans MS" pitchFamily="66" charset="0"/>
                <a:cs typeface="Arial" charset="0"/>
              </a:rPr>
              <a:t>halinde örgütlendi.</a:t>
            </a:r>
          </a:p>
          <a:p>
            <a:r>
              <a:rPr lang="tr-TR" sz="2400" dirty="0" smtClean="0">
                <a:solidFill>
                  <a:srgbClr val="FF0000"/>
                </a:solidFill>
                <a:latin typeface="Comic Sans MS" pitchFamily="66" charset="0"/>
                <a:cs typeface="Arial" charset="0"/>
              </a:rPr>
              <a:t>Büyük ölçekli </a:t>
            </a:r>
            <a:r>
              <a:rPr lang="tr-TR" sz="2400" dirty="0" smtClean="0">
                <a:solidFill>
                  <a:srgbClr val="000066"/>
                </a:solidFill>
                <a:latin typeface="Comic Sans MS" pitchFamily="66" charset="0"/>
                <a:cs typeface="Arial" charset="0"/>
              </a:rPr>
              <a:t>mükellefler (ciro 21.500.000 aktif 20.000.000 veya öz sermaye 8.000.000 esaslar ile bankalar ve finansman, sigorta şirketleri, SPK’ </a:t>
            </a:r>
            <a:r>
              <a:rPr lang="tr-TR" sz="2400" dirty="0" err="1" smtClean="0">
                <a:solidFill>
                  <a:srgbClr val="000066"/>
                </a:solidFill>
                <a:latin typeface="Comic Sans MS" pitchFamily="66" charset="0"/>
                <a:cs typeface="Arial" charset="0"/>
              </a:rPr>
              <a:t>na</a:t>
            </a:r>
            <a:r>
              <a:rPr lang="tr-TR" sz="2400" dirty="0" smtClean="0">
                <a:solidFill>
                  <a:srgbClr val="000066"/>
                </a:solidFill>
                <a:latin typeface="Comic Sans MS" pitchFamily="66" charset="0"/>
                <a:cs typeface="Arial" charset="0"/>
              </a:rPr>
              <a:t> tabi şirketler)</a:t>
            </a:r>
          </a:p>
          <a:p>
            <a:r>
              <a:rPr lang="tr-TR" sz="2400" dirty="0" smtClean="0">
                <a:solidFill>
                  <a:srgbClr val="FF0000"/>
                </a:solidFill>
                <a:latin typeface="Comic Sans MS" pitchFamily="66" charset="0"/>
                <a:cs typeface="Arial" charset="0"/>
              </a:rPr>
              <a:t>Organize</a:t>
            </a:r>
            <a:r>
              <a:rPr lang="tr-TR" sz="2400" dirty="0" smtClean="0">
                <a:solidFill>
                  <a:srgbClr val="000066"/>
                </a:solidFill>
                <a:latin typeface="Comic Sans MS" pitchFamily="66" charset="0"/>
                <a:cs typeface="Arial" charset="0"/>
              </a:rPr>
              <a:t> Vergi Kaçakçılığı</a:t>
            </a:r>
          </a:p>
          <a:p>
            <a:r>
              <a:rPr lang="tr-TR" sz="2400" dirty="0" smtClean="0">
                <a:solidFill>
                  <a:srgbClr val="000066"/>
                </a:solidFill>
                <a:latin typeface="Comic Sans MS" pitchFamily="66" charset="0"/>
                <a:cs typeface="Arial" charset="0"/>
              </a:rPr>
              <a:t>Örtülü Sermaye, </a:t>
            </a:r>
            <a:r>
              <a:rPr lang="tr-TR" sz="2400" dirty="0" smtClean="0">
                <a:solidFill>
                  <a:srgbClr val="FF0000"/>
                </a:solidFill>
                <a:latin typeface="Comic Sans MS" pitchFamily="66" charset="0"/>
                <a:cs typeface="Arial" charset="0"/>
              </a:rPr>
              <a:t>Transfer Fiyatlaması </a:t>
            </a:r>
            <a:r>
              <a:rPr lang="tr-TR" sz="2400" dirty="0" smtClean="0">
                <a:solidFill>
                  <a:srgbClr val="92D050"/>
                </a:solidFill>
                <a:latin typeface="Comic Sans MS" pitchFamily="66" charset="0"/>
                <a:cs typeface="Arial" charset="0"/>
              </a:rPr>
              <a:t>(FİRMALARA YAZILAR GİTMEYE,RAPORLAR İSTENİLMEYE  BAŞLANDI)</a:t>
            </a:r>
            <a:r>
              <a:rPr lang="tr-TR" sz="2400" dirty="0" smtClean="0">
                <a:solidFill>
                  <a:srgbClr val="000066"/>
                </a:solidFill>
                <a:latin typeface="Comic Sans MS" pitchFamily="66" charset="0"/>
                <a:cs typeface="Arial" charset="0"/>
              </a:rPr>
              <a:t>, Yurtdışı kazanç</a:t>
            </a:r>
          </a:p>
          <a:p>
            <a:r>
              <a:rPr lang="tr-TR" sz="2400" dirty="0" smtClean="0">
                <a:solidFill>
                  <a:srgbClr val="FF0000"/>
                </a:solidFill>
                <a:latin typeface="Comic Sans MS" pitchFamily="66" charset="0"/>
                <a:cs typeface="Arial" charset="0"/>
              </a:rPr>
              <a:t>Küçük Orta </a:t>
            </a:r>
            <a:r>
              <a:rPr lang="tr-TR" sz="2400" dirty="0" smtClean="0">
                <a:solidFill>
                  <a:srgbClr val="000066"/>
                </a:solidFill>
                <a:latin typeface="Comic Sans MS" pitchFamily="66" charset="0"/>
                <a:cs typeface="Arial" charset="0"/>
              </a:rPr>
              <a:t>Ölçekli Mükellefler</a:t>
            </a:r>
          </a:p>
        </p:txBody>
      </p:sp>
    </p:spTree>
    <p:extLst>
      <p:ext uri="{BB962C8B-B14F-4D97-AF65-F5344CB8AC3E}">
        <p14:creationId xmlns:p14="http://schemas.microsoft.com/office/powerpoint/2010/main" xmlns="" val="510834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1544</TotalTime>
  <Words>1858</Words>
  <Application>Microsoft Office PowerPoint</Application>
  <PresentationFormat>Ekran Gösterisi (4:3)</PresentationFormat>
  <Paragraphs>252</Paragraphs>
  <Slides>40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40</vt:i4>
      </vt:variant>
    </vt:vector>
  </HeadingPairs>
  <TitlesOfParts>
    <vt:vector size="41" baseType="lpstr">
      <vt:lpstr>Ofis Teması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Slayt 27</vt:lpstr>
      <vt:lpstr> </vt:lpstr>
      <vt:lpstr>Slayt 29</vt:lpstr>
      <vt:lpstr>NASIL ÇALIŞIR ?</vt:lpstr>
      <vt:lpstr> </vt:lpstr>
      <vt:lpstr> </vt:lpstr>
      <vt:lpstr> </vt:lpstr>
      <vt:lpstr> </vt:lpstr>
      <vt:lpstr>  </vt:lpstr>
      <vt:lpstr> </vt:lpstr>
      <vt:lpstr> </vt:lpstr>
      <vt:lpstr> </vt:lpstr>
      <vt:lpstr> </vt:lpstr>
      <vt:lpstr>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Merve</dc:creator>
  <cp:lastModifiedBy>dell</cp:lastModifiedBy>
  <cp:revision>168</cp:revision>
  <dcterms:created xsi:type="dcterms:W3CDTF">2013-01-29T08:34:30Z</dcterms:created>
  <dcterms:modified xsi:type="dcterms:W3CDTF">2013-05-20T21:58:46Z</dcterms:modified>
</cp:coreProperties>
</file>